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ppt/notesSlides/notesSlide5.xml" ContentType="application/vnd.openxmlformats-officedocument.presentationml.notesSlide+xml"/>
  <Override PartName="/ppt/webextensions/webextension2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357" r:id="rId2"/>
    <p:sldId id="361" r:id="rId3"/>
    <p:sldId id="362" r:id="rId4"/>
    <p:sldId id="364" r:id="rId5"/>
    <p:sldId id="363" r:id="rId6"/>
    <p:sldId id="378" r:id="rId7"/>
    <p:sldId id="380" r:id="rId8"/>
    <p:sldId id="369" r:id="rId9"/>
    <p:sldId id="367" r:id="rId10"/>
    <p:sldId id="366" r:id="rId11"/>
    <p:sldId id="370" r:id="rId12"/>
    <p:sldId id="397" r:id="rId13"/>
    <p:sldId id="384" r:id="rId14"/>
    <p:sldId id="386" r:id="rId15"/>
    <p:sldId id="388" r:id="rId16"/>
    <p:sldId id="390" r:id="rId17"/>
    <p:sldId id="385" r:id="rId18"/>
    <p:sldId id="387" r:id="rId19"/>
    <p:sldId id="389" r:id="rId20"/>
    <p:sldId id="391" r:id="rId21"/>
    <p:sldId id="394" r:id="rId22"/>
    <p:sldId id="398" r:id="rId23"/>
    <p:sldId id="396" r:id="rId24"/>
    <p:sldId id="399" r:id="rId25"/>
    <p:sldId id="400" r:id="rId26"/>
    <p:sldId id="401" r:id="rId27"/>
    <p:sldId id="403" r:id="rId28"/>
    <p:sldId id="365" r:id="rId29"/>
    <p:sldId id="379" r:id="rId30"/>
    <p:sldId id="381" r:id="rId31"/>
    <p:sldId id="402" r:id="rId32"/>
    <p:sldId id="375" r:id="rId33"/>
    <p:sldId id="382" r:id="rId34"/>
  </p:sldIdLst>
  <p:sldSz cx="12192000" cy="6858000"/>
  <p:notesSz cx="6858000" cy="9144000"/>
  <p:embeddedFontLst>
    <p:embeddedFont>
      <p:font typeface="Bookman Old Style" panose="02050604050505020204" pitchFamily="18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Franklin Gothic Book" panose="020B0503020102020204" pitchFamily="34" charset="0"/>
      <p:regular r:id="rId44"/>
      <p: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FCF"/>
    <a:srgbClr val="313131"/>
    <a:srgbClr val="00BBFE"/>
    <a:srgbClr val="75DBFF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22A523-94C8-4B1F-85F1-3CEE97AD9A12}">
  <a:tblStyle styleId="{9622A523-94C8-4B1F-85F1-3CEE97AD9A1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9F4"/>
          </a:solidFill>
        </a:fill>
      </a:tcStyle>
    </a:wholeTbl>
    <a:band1H>
      <a:tcTxStyle/>
      <a:tcStyle>
        <a:tcBdr/>
        <a:fill>
          <a:solidFill>
            <a:srgbClr val="CEF3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F3E9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2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05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871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670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5184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360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755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376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4222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231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7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29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201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572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852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885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Range is better than hybrid until 70% Disparity</a:t>
            </a:r>
            <a:endParaRPr dirty="0"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98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Range is better than hybrid until 70% Disparity</a:t>
            </a:r>
            <a:endParaRPr dirty="0"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445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941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725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791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41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1m43s to get through to/past this slide</a:t>
            </a:r>
            <a:endParaRPr dirty="0"/>
          </a:p>
        </p:txBody>
      </p:sp>
      <p:sp>
        <p:nvSpPr>
          <p:cNvPr id="2642" name="Google Shape;264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686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Range is better than hybrid until 70% Disparity</a:t>
            </a:r>
            <a:endParaRPr dirty="0"/>
          </a:p>
        </p:txBody>
      </p:sp>
      <p:sp>
        <p:nvSpPr>
          <p:cNvPr id="1044" name="Google Shape;10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5617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333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2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 = equal, 100 = 2x, 200 = 3x, 300 = 6x, 400 = 10x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Function, Sigmoid Curve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Numerator 1 = L = Curve’s Maximum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 = 1/s = Logistic Growth Rate/Steepness of Curve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X_0 = X Value of Midpoint of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41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finish Odds slide takes 1m10s lets say 2m10s to be safe.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Function, Sigmoid Curve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Numerator 1 = L = Curve’s Maximum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 = 1/s = Logistic Growth Rate/Steepness of Curve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X_0 = X Value of Midpoint of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83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Reminder: Look at Multi-Match Pre Update Case</a:t>
            </a:r>
            <a:endParaRPr dirty="0"/>
          </a:p>
        </p:txBody>
      </p:sp>
      <p:sp>
        <p:nvSpPr>
          <p:cNvPr id="1783" name="Google Shape;178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826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771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1m 16s from </a:t>
            </a:r>
            <a:r>
              <a:rPr lang="en-US" dirty="0" err="1"/>
              <a:t>elo</a:t>
            </a:r>
            <a:r>
              <a:rPr lang="en-US" dirty="0"/>
              <a:t> rating to end of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4m10s lets say 5m10s or 6m10s to get to simulation point.</a:t>
            </a:r>
            <a:endParaRPr dirty="0"/>
          </a:p>
        </p:txBody>
      </p:sp>
      <p:sp>
        <p:nvSpPr>
          <p:cNvPr id="1560" name="Google Shape;156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749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792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811000" y="6477000"/>
            <a:ext cx="381300" cy="38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6477000"/>
            <a:ext cx="11810700" cy="38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/>
            </a:lvl9pPr>
          </a:lstStyle>
          <a:p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200413" y="6549389"/>
            <a:ext cx="250228" cy="250228"/>
            <a:chOff x="1341437" y="868362"/>
            <a:chExt cx="6432600" cy="6432600"/>
          </a:xfrm>
        </p:grpSpPr>
        <p:sp>
          <p:nvSpPr>
            <p:cNvPr id="10" name="Google Shape;10;p1"/>
            <p:cNvSpPr/>
            <p:nvPr/>
          </p:nvSpPr>
          <p:spPr>
            <a:xfrm>
              <a:off x="1341437" y="868362"/>
              <a:ext cx="6432600" cy="643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9993"/>
                  </a:moveTo>
                  <a:lnTo>
                    <a:pt x="60000" y="119993"/>
                  </a:lnTo>
                  <a:lnTo>
                    <a:pt x="58461" y="119973"/>
                  </a:lnTo>
                  <a:lnTo>
                    <a:pt x="56923" y="119905"/>
                  </a:lnTo>
                  <a:lnTo>
                    <a:pt x="55405" y="119818"/>
                  </a:lnTo>
                  <a:lnTo>
                    <a:pt x="53881" y="119684"/>
                  </a:lnTo>
                  <a:lnTo>
                    <a:pt x="52376" y="119509"/>
                  </a:lnTo>
                  <a:lnTo>
                    <a:pt x="50872" y="119301"/>
                  </a:lnTo>
                  <a:lnTo>
                    <a:pt x="49407" y="119046"/>
                  </a:lnTo>
                  <a:lnTo>
                    <a:pt x="47936" y="118764"/>
                  </a:lnTo>
                  <a:lnTo>
                    <a:pt x="46465" y="118455"/>
                  </a:lnTo>
                  <a:lnTo>
                    <a:pt x="45035" y="118092"/>
                  </a:lnTo>
                  <a:lnTo>
                    <a:pt x="43597" y="117709"/>
                  </a:lnTo>
                  <a:lnTo>
                    <a:pt x="42180" y="117279"/>
                  </a:lnTo>
                  <a:lnTo>
                    <a:pt x="40783" y="116829"/>
                  </a:lnTo>
                  <a:lnTo>
                    <a:pt x="39399" y="116346"/>
                  </a:lnTo>
                  <a:lnTo>
                    <a:pt x="38036" y="115828"/>
                  </a:lnTo>
                  <a:lnTo>
                    <a:pt x="36673" y="115258"/>
                  </a:lnTo>
                  <a:lnTo>
                    <a:pt x="35336" y="114687"/>
                  </a:lnTo>
                  <a:lnTo>
                    <a:pt x="34006" y="114062"/>
                  </a:lnTo>
                  <a:lnTo>
                    <a:pt x="32716" y="113410"/>
                  </a:lnTo>
                  <a:lnTo>
                    <a:pt x="31434" y="112732"/>
                  </a:lnTo>
                  <a:lnTo>
                    <a:pt x="30171" y="112027"/>
                  </a:lnTo>
                  <a:lnTo>
                    <a:pt x="28908" y="111281"/>
                  </a:lnTo>
                  <a:lnTo>
                    <a:pt x="27686" y="110522"/>
                  </a:lnTo>
                  <a:lnTo>
                    <a:pt x="26490" y="109730"/>
                  </a:lnTo>
                  <a:lnTo>
                    <a:pt x="25301" y="108897"/>
                  </a:lnTo>
                  <a:lnTo>
                    <a:pt x="24126" y="108051"/>
                  </a:lnTo>
                  <a:lnTo>
                    <a:pt x="22984" y="107171"/>
                  </a:lnTo>
                  <a:lnTo>
                    <a:pt x="21862" y="106271"/>
                  </a:lnTo>
                  <a:lnTo>
                    <a:pt x="20767" y="105337"/>
                  </a:lnTo>
                  <a:lnTo>
                    <a:pt x="19686" y="104390"/>
                  </a:lnTo>
                  <a:lnTo>
                    <a:pt x="18632" y="103403"/>
                  </a:lnTo>
                  <a:lnTo>
                    <a:pt x="17611" y="102402"/>
                  </a:lnTo>
                  <a:lnTo>
                    <a:pt x="16590" y="101361"/>
                  </a:lnTo>
                  <a:lnTo>
                    <a:pt x="15602" y="100306"/>
                  </a:lnTo>
                  <a:lnTo>
                    <a:pt x="14655" y="99238"/>
                  </a:lnTo>
                  <a:lnTo>
                    <a:pt x="13722" y="98130"/>
                  </a:lnTo>
                  <a:lnTo>
                    <a:pt x="12822" y="97008"/>
                  </a:lnTo>
                  <a:lnTo>
                    <a:pt x="11942" y="95867"/>
                  </a:lnTo>
                  <a:lnTo>
                    <a:pt x="11095" y="94691"/>
                  </a:lnTo>
                  <a:lnTo>
                    <a:pt x="10263" y="93516"/>
                  </a:lnTo>
                  <a:lnTo>
                    <a:pt x="9470" y="92307"/>
                  </a:lnTo>
                  <a:lnTo>
                    <a:pt x="8711" y="91084"/>
                  </a:lnTo>
                  <a:lnTo>
                    <a:pt x="7965" y="89835"/>
                  </a:lnTo>
                  <a:lnTo>
                    <a:pt x="7260" y="88559"/>
                  </a:lnTo>
                  <a:lnTo>
                    <a:pt x="6582" y="87276"/>
                  </a:lnTo>
                  <a:lnTo>
                    <a:pt x="5930" y="85986"/>
                  </a:lnTo>
                  <a:lnTo>
                    <a:pt x="5326" y="84656"/>
                  </a:lnTo>
                  <a:lnTo>
                    <a:pt x="4735" y="83320"/>
                  </a:lnTo>
                  <a:lnTo>
                    <a:pt x="4184" y="81976"/>
                  </a:lnTo>
                  <a:lnTo>
                    <a:pt x="3647" y="80593"/>
                  </a:lnTo>
                  <a:lnTo>
                    <a:pt x="3163" y="79209"/>
                  </a:lnTo>
                  <a:lnTo>
                    <a:pt x="2713" y="77812"/>
                  </a:lnTo>
                  <a:lnTo>
                    <a:pt x="2283" y="76395"/>
                  </a:lnTo>
                  <a:lnTo>
                    <a:pt x="1900" y="74958"/>
                  </a:lnTo>
                  <a:lnTo>
                    <a:pt x="1558" y="73527"/>
                  </a:lnTo>
                  <a:lnTo>
                    <a:pt x="1229" y="72069"/>
                  </a:lnTo>
                  <a:lnTo>
                    <a:pt x="947" y="70605"/>
                  </a:lnTo>
                  <a:lnTo>
                    <a:pt x="711" y="69121"/>
                  </a:lnTo>
                  <a:lnTo>
                    <a:pt x="483" y="67616"/>
                  </a:lnTo>
                  <a:lnTo>
                    <a:pt x="308" y="66112"/>
                  </a:lnTo>
                  <a:lnTo>
                    <a:pt x="188" y="64607"/>
                  </a:lnTo>
                  <a:lnTo>
                    <a:pt x="87" y="63069"/>
                  </a:lnTo>
                  <a:lnTo>
                    <a:pt x="33" y="61531"/>
                  </a:lnTo>
                  <a:lnTo>
                    <a:pt x="0" y="60000"/>
                  </a:lnTo>
                  <a:lnTo>
                    <a:pt x="0" y="60000"/>
                  </a:lnTo>
                  <a:lnTo>
                    <a:pt x="33" y="58448"/>
                  </a:lnTo>
                  <a:lnTo>
                    <a:pt x="87" y="56910"/>
                  </a:lnTo>
                  <a:lnTo>
                    <a:pt x="188" y="55385"/>
                  </a:lnTo>
                  <a:lnTo>
                    <a:pt x="308" y="53867"/>
                  </a:lnTo>
                  <a:lnTo>
                    <a:pt x="483" y="52363"/>
                  </a:lnTo>
                  <a:lnTo>
                    <a:pt x="711" y="50872"/>
                  </a:lnTo>
                  <a:lnTo>
                    <a:pt x="947" y="49387"/>
                  </a:lnTo>
                  <a:lnTo>
                    <a:pt x="1229" y="47923"/>
                  </a:lnTo>
                  <a:lnTo>
                    <a:pt x="1558" y="46465"/>
                  </a:lnTo>
                  <a:lnTo>
                    <a:pt x="1900" y="45015"/>
                  </a:lnTo>
                  <a:lnTo>
                    <a:pt x="2283" y="43584"/>
                  </a:lnTo>
                  <a:lnTo>
                    <a:pt x="2713" y="42180"/>
                  </a:lnTo>
                  <a:lnTo>
                    <a:pt x="3163" y="40763"/>
                  </a:lnTo>
                  <a:lnTo>
                    <a:pt x="3647" y="39379"/>
                  </a:lnTo>
                  <a:lnTo>
                    <a:pt x="4184" y="38016"/>
                  </a:lnTo>
                  <a:lnTo>
                    <a:pt x="4735" y="36673"/>
                  </a:lnTo>
                  <a:lnTo>
                    <a:pt x="5326" y="35322"/>
                  </a:lnTo>
                  <a:lnTo>
                    <a:pt x="5930" y="34006"/>
                  </a:lnTo>
                  <a:lnTo>
                    <a:pt x="6582" y="32716"/>
                  </a:lnTo>
                  <a:lnTo>
                    <a:pt x="7260" y="31413"/>
                  </a:lnTo>
                  <a:lnTo>
                    <a:pt x="7965" y="30157"/>
                  </a:lnTo>
                  <a:lnTo>
                    <a:pt x="8711" y="28908"/>
                  </a:lnTo>
                  <a:lnTo>
                    <a:pt x="9470" y="27686"/>
                  </a:lnTo>
                  <a:lnTo>
                    <a:pt x="10263" y="26477"/>
                  </a:lnTo>
                  <a:lnTo>
                    <a:pt x="11095" y="25281"/>
                  </a:lnTo>
                  <a:lnTo>
                    <a:pt x="11942" y="24126"/>
                  </a:lnTo>
                  <a:lnTo>
                    <a:pt x="12822" y="22984"/>
                  </a:lnTo>
                  <a:lnTo>
                    <a:pt x="13722" y="21862"/>
                  </a:lnTo>
                  <a:lnTo>
                    <a:pt x="14655" y="20754"/>
                  </a:lnTo>
                  <a:lnTo>
                    <a:pt x="15602" y="19686"/>
                  </a:lnTo>
                  <a:lnTo>
                    <a:pt x="16590" y="18632"/>
                  </a:lnTo>
                  <a:lnTo>
                    <a:pt x="17611" y="17590"/>
                  </a:lnTo>
                  <a:lnTo>
                    <a:pt x="18632" y="16590"/>
                  </a:lnTo>
                  <a:lnTo>
                    <a:pt x="19686" y="15602"/>
                  </a:lnTo>
                  <a:lnTo>
                    <a:pt x="20767" y="14655"/>
                  </a:lnTo>
                  <a:lnTo>
                    <a:pt x="21862" y="13722"/>
                  </a:lnTo>
                  <a:lnTo>
                    <a:pt x="22984" y="12801"/>
                  </a:lnTo>
                  <a:lnTo>
                    <a:pt x="24126" y="11942"/>
                  </a:lnTo>
                  <a:lnTo>
                    <a:pt x="25301" y="11075"/>
                  </a:lnTo>
                  <a:lnTo>
                    <a:pt x="26490" y="10263"/>
                  </a:lnTo>
                  <a:lnTo>
                    <a:pt x="27686" y="9470"/>
                  </a:lnTo>
                  <a:lnTo>
                    <a:pt x="28908" y="8691"/>
                  </a:lnTo>
                  <a:lnTo>
                    <a:pt x="30171" y="7965"/>
                  </a:lnTo>
                  <a:lnTo>
                    <a:pt x="31434" y="7260"/>
                  </a:lnTo>
                  <a:lnTo>
                    <a:pt x="32716" y="6568"/>
                  </a:lnTo>
                  <a:lnTo>
                    <a:pt x="34006" y="5930"/>
                  </a:lnTo>
                  <a:lnTo>
                    <a:pt x="35336" y="5306"/>
                  </a:lnTo>
                  <a:lnTo>
                    <a:pt x="36673" y="4715"/>
                  </a:lnTo>
                  <a:lnTo>
                    <a:pt x="38036" y="4164"/>
                  </a:lnTo>
                  <a:lnTo>
                    <a:pt x="39399" y="3647"/>
                  </a:lnTo>
                  <a:lnTo>
                    <a:pt x="40783" y="3163"/>
                  </a:lnTo>
                  <a:lnTo>
                    <a:pt x="42180" y="2693"/>
                  </a:lnTo>
                  <a:lnTo>
                    <a:pt x="43597" y="2283"/>
                  </a:lnTo>
                  <a:lnTo>
                    <a:pt x="45035" y="1880"/>
                  </a:lnTo>
                  <a:lnTo>
                    <a:pt x="46465" y="1538"/>
                  </a:lnTo>
                  <a:lnTo>
                    <a:pt x="47936" y="1229"/>
                  </a:lnTo>
                  <a:lnTo>
                    <a:pt x="49407" y="933"/>
                  </a:lnTo>
                  <a:lnTo>
                    <a:pt x="50872" y="691"/>
                  </a:lnTo>
                  <a:lnTo>
                    <a:pt x="52376" y="483"/>
                  </a:lnTo>
                  <a:lnTo>
                    <a:pt x="53881" y="308"/>
                  </a:lnTo>
                  <a:lnTo>
                    <a:pt x="55405" y="174"/>
                  </a:lnTo>
                  <a:lnTo>
                    <a:pt x="56923" y="67"/>
                  </a:lnTo>
                  <a:lnTo>
                    <a:pt x="58461" y="20"/>
                  </a:lnTo>
                  <a:lnTo>
                    <a:pt x="60000" y="0"/>
                  </a:lnTo>
                  <a:lnTo>
                    <a:pt x="60000" y="0"/>
                  </a:lnTo>
                  <a:lnTo>
                    <a:pt x="61544" y="20"/>
                  </a:lnTo>
                  <a:lnTo>
                    <a:pt x="63082" y="67"/>
                  </a:lnTo>
                  <a:lnTo>
                    <a:pt x="64607" y="174"/>
                  </a:lnTo>
                  <a:lnTo>
                    <a:pt x="66125" y="308"/>
                  </a:lnTo>
                  <a:lnTo>
                    <a:pt x="67630" y="483"/>
                  </a:lnTo>
                  <a:lnTo>
                    <a:pt x="69121" y="691"/>
                  </a:lnTo>
                  <a:lnTo>
                    <a:pt x="70605" y="933"/>
                  </a:lnTo>
                  <a:lnTo>
                    <a:pt x="72069" y="1229"/>
                  </a:lnTo>
                  <a:lnTo>
                    <a:pt x="73527" y="1538"/>
                  </a:lnTo>
                  <a:lnTo>
                    <a:pt x="74978" y="1880"/>
                  </a:lnTo>
                  <a:lnTo>
                    <a:pt x="76408" y="2283"/>
                  </a:lnTo>
                  <a:lnTo>
                    <a:pt x="77826" y="2693"/>
                  </a:lnTo>
                  <a:lnTo>
                    <a:pt x="79229" y="3163"/>
                  </a:lnTo>
                  <a:lnTo>
                    <a:pt x="80613" y="3647"/>
                  </a:lnTo>
                  <a:lnTo>
                    <a:pt x="81976" y="4164"/>
                  </a:lnTo>
                  <a:lnTo>
                    <a:pt x="83320" y="4715"/>
                  </a:lnTo>
                  <a:lnTo>
                    <a:pt x="84670" y="5306"/>
                  </a:lnTo>
                  <a:lnTo>
                    <a:pt x="85986" y="5930"/>
                  </a:lnTo>
                  <a:lnTo>
                    <a:pt x="87296" y="6568"/>
                  </a:lnTo>
                  <a:lnTo>
                    <a:pt x="88579" y="7260"/>
                  </a:lnTo>
                  <a:lnTo>
                    <a:pt x="89835" y="7965"/>
                  </a:lnTo>
                  <a:lnTo>
                    <a:pt x="91084" y="8691"/>
                  </a:lnTo>
                  <a:lnTo>
                    <a:pt x="92307" y="9470"/>
                  </a:lnTo>
                  <a:lnTo>
                    <a:pt x="93516" y="10263"/>
                  </a:lnTo>
                  <a:lnTo>
                    <a:pt x="94711" y="11075"/>
                  </a:lnTo>
                  <a:lnTo>
                    <a:pt x="95867" y="11942"/>
                  </a:lnTo>
                  <a:lnTo>
                    <a:pt x="97028" y="12801"/>
                  </a:lnTo>
                  <a:lnTo>
                    <a:pt x="98150" y="13722"/>
                  </a:lnTo>
                  <a:lnTo>
                    <a:pt x="99238" y="14655"/>
                  </a:lnTo>
                  <a:lnTo>
                    <a:pt x="100326" y="15602"/>
                  </a:lnTo>
                  <a:lnTo>
                    <a:pt x="101381" y="16590"/>
                  </a:lnTo>
                  <a:lnTo>
                    <a:pt x="102402" y="17590"/>
                  </a:lnTo>
                  <a:lnTo>
                    <a:pt x="103403" y="18632"/>
                  </a:lnTo>
                  <a:lnTo>
                    <a:pt x="104390" y="19686"/>
                  </a:lnTo>
                  <a:lnTo>
                    <a:pt x="105357" y="20754"/>
                  </a:lnTo>
                  <a:lnTo>
                    <a:pt x="106271" y="21862"/>
                  </a:lnTo>
                  <a:lnTo>
                    <a:pt x="107191" y="22984"/>
                  </a:lnTo>
                  <a:lnTo>
                    <a:pt x="108071" y="24126"/>
                  </a:lnTo>
                  <a:lnTo>
                    <a:pt x="108917" y="25281"/>
                  </a:lnTo>
                  <a:lnTo>
                    <a:pt x="109743" y="26477"/>
                  </a:lnTo>
                  <a:lnTo>
                    <a:pt x="110542" y="27686"/>
                  </a:lnTo>
                  <a:lnTo>
                    <a:pt x="111301" y="28908"/>
                  </a:lnTo>
                  <a:lnTo>
                    <a:pt x="112040" y="30157"/>
                  </a:lnTo>
                  <a:lnTo>
                    <a:pt x="112752" y="31413"/>
                  </a:lnTo>
                  <a:lnTo>
                    <a:pt x="113424" y="32716"/>
                  </a:lnTo>
                  <a:lnTo>
                    <a:pt x="114062" y="34006"/>
                  </a:lnTo>
                  <a:lnTo>
                    <a:pt x="114687" y="35322"/>
                  </a:lnTo>
                  <a:lnTo>
                    <a:pt x="115278" y="36673"/>
                  </a:lnTo>
                  <a:lnTo>
                    <a:pt x="115828" y="38016"/>
                  </a:lnTo>
                  <a:lnTo>
                    <a:pt x="116346" y="39379"/>
                  </a:lnTo>
                  <a:lnTo>
                    <a:pt x="116849" y="40763"/>
                  </a:lnTo>
                  <a:lnTo>
                    <a:pt x="117299" y="42180"/>
                  </a:lnTo>
                  <a:lnTo>
                    <a:pt x="117709" y="43584"/>
                  </a:lnTo>
                  <a:lnTo>
                    <a:pt x="118112" y="45015"/>
                  </a:lnTo>
                  <a:lnTo>
                    <a:pt x="118455" y="46465"/>
                  </a:lnTo>
                  <a:lnTo>
                    <a:pt x="118784" y="47923"/>
                  </a:lnTo>
                  <a:lnTo>
                    <a:pt x="119059" y="49387"/>
                  </a:lnTo>
                  <a:lnTo>
                    <a:pt x="119301" y="50872"/>
                  </a:lnTo>
                  <a:lnTo>
                    <a:pt x="119509" y="52363"/>
                  </a:lnTo>
                  <a:lnTo>
                    <a:pt x="119684" y="53867"/>
                  </a:lnTo>
                  <a:lnTo>
                    <a:pt x="119818" y="55385"/>
                  </a:lnTo>
                  <a:lnTo>
                    <a:pt x="119926" y="56910"/>
                  </a:lnTo>
                  <a:lnTo>
                    <a:pt x="119973" y="58448"/>
                  </a:lnTo>
                  <a:lnTo>
                    <a:pt x="119993" y="60000"/>
                  </a:lnTo>
                  <a:lnTo>
                    <a:pt x="119993" y="60000"/>
                  </a:lnTo>
                  <a:lnTo>
                    <a:pt x="119973" y="61531"/>
                  </a:lnTo>
                  <a:lnTo>
                    <a:pt x="119926" y="63069"/>
                  </a:lnTo>
                  <a:lnTo>
                    <a:pt x="119818" y="64607"/>
                  </a:lnTo>
                  <a:lnTo>
                    <a:pt x="119684" y="66112"/>
                  </a:lnTo>
                  <a:lnTo>
                    <a:pt x="119509" y="67616"/>
                  </a:lnTo>
                  <a:lnTo>
                    <a:pt x="119301" y="69121"/>
                  </a:lnTo>
                  <a:lnTo>
                    <a:pt x="119059" y="70605"/>
                  </a:lnTo>
                  <a:lnTo>
                    <a:pt x="118784" y="72069"/>
                  </a:lnTo>
                  <a:lnTo>
                    <a:pt x="118455" y="73527"/>
                  </a:lnTo>
                  <a:lnTo>
                    <a:pt x="118112" y="74958"/>
                  </a:lnTo>
                  <a:lnTo>
                    <a:pt x="117709" y="76395"/>
                  </a:lnTo>
                  <a:lnTo>
                    <a:pt x="117299" y="77812"/>
                  </a:lnTo>
                  <a:lnTo>
                    <a:pt x="116849" y="79209"/>
                  </a:lnTo>
                  <a:lnTo>
                    <a:pt x="116346" y="80593"/>
                  </a:lnTo>
                  <a:lnTo>
                    <a:pt x="115828" y="81976"/>
                  </a:lnTo>
                  <a:lnTo>
                    <a:pt x="115278" y="83320"/>
                  </a:lnTo>
                  <a:lnTo>
                    <a:pt x="114687" y="84656"/>
                  </a:lnTo>
                  <a:lnTo>
                    <a:pt x="114062" y="85986"/>
                  </a:lnTo>
                  <a:lnTo>
                    <a:pt x="113424" y="87276"/>
                  </a:lnTo>
                  <a:lnTo>
                    <a:pt x="112752" y="88559"/>
                  </a:lnTo>
                  <a:lnTo>
                    <a:pt x="112040" y="89835"/>
                  </a:lnTo>
                  <a:lnTo>
                    <a:pt x="111301" y="91084"/>
                  </a:lnTo>
                  <a:lnTo>
                    <a:pt x="110542" y="92307"/>
                  </a:lnTo>
                  <a:lnTo>
                    <a:pt x="109743" y="93516"/>
                  </a:lnTo>
                  <a:lnTo>
                    <a:pt x="108917" y="94691"/>
                  </a:lnTo>
                  <a:lnTo>
                    <a:pt x="108071" y="95867"/>
                  </a:lnTo>
                  <a:lnTo>
                    <a:pt x="107191" y="97008"/>
                  </a:lnTo>
                  <a:lnTo>
                    <a:pt x="106271" y="98130"/>
                  </a:lnTo>
                  <a:lnTo>
                    <a:pt x="105357" y="99238"/>
                  </a:lnTo>
                  <a:lnTo>
                    <a:pt x="104390" y="100306"/>
                  </a:lnTo>
                  <a:lnTo>
                    <a:pt x="103403" y="101361"/>
                  </a:lnTo>
                  <a:lnTo>
                    <a:pt x="102402" y="102402"/>
                  </a:lnTo>
                  <a:lnTo>
                    <a:pt x="101381" y="103403"/>
                  </a:lnTo>
                  <a:lnTo>
                    <a:pt x="100326" y="104390"/>
                  </a:lnTo>
                  <a:lnTo>
                    <a:pt x="99238" y="105337"/>
                  </a:lnTo>
                  <a:lnTo>
                    <a:pt x="98150" y="106271"/>
                  </a:lnTo>
                  <a:lnTo>
                    <a:pt x="97028" y="107171"/>
                  </a:lnTo>
                  <a:lnTo>
                    <a:pt x="95867" y="108051"/>
                  </a:lnTo>
                  <a:lnTo>
                    <a:pt x="94711" y="108897"/>
                  </a:lnTo>
                  <a:lnTo>
                    <a:pt x="93516" y="109730"/>
                  </a:lnTo>
                  <a:lnTo>
                    <a:pt x="92307" y="110522"/>
                  </a:lnTo>
                  <a:lnTo>
                    <a:pt x="91084" y="111281"/>
                  </a:lnTo>
                  <a:lnTo>
                    <a:pt x="89835" y="112027"/>
                  </a:lnTo>
                  <a:lnTo>
                    <a:pt x="88579" y="112732"/>
                  </a:lnTo>
                  <a:lnTo>
                    <a:pt x="87296" y="113410"/>
                  </a:lnTo>
                  <a:lnTo>
                    <a:pt x="85986" y="114062"/>
                  </a:lnTo>
                  <a:lnTo>
                    <a:pt x="84670" y="114687"/>
                  </a:lnTo>
                  <a:lnTo>
                    <a:pt x="83320" y="115258"/>
                  </a:lnTo>
                  <a:lnTo>
                    <a:pt x="81976" y="115828"/>
                  </a:lnTo>
                  <a:lnTo>
                    <a:pt x="80613" y="116346"/>
                  </a:lnTo>
                  <a:lnTo>
                    <a:pt x="79229" y="116829"/>
                  </a:lnTo>
                  <a:lnTo>
                    <a:pt x="77826" y="117279"/>
                  </a:lnTo>
                  <a:lnTo>
                    <a:pt x="76408" y="117709"/>
                  </a:lnTo>
                  <a:lnTo>
                    <a:pt x="74978" y="118092"/>
                  </a:lnTo>
                  <a:lnTo>
                    <a:pt x="73527" y="118455"/>
                  </a:lnTo>
                  <a:lnTo>
                    <a:pt x="72069" y="118764"/>
                  </a:lnTo>
                  <a:lnTo>
                    <a:pt x="70605" y="119046"/>
                  </a:lnTo>
                  <a:lnTo>
                    <a:pt x="69121" y="119301"/>
                  </a:lnTo>
                  <a:lnTo>
                    <a:pt x="67630" y="119509"/>
                  </a:lnTo>
                  <a:lnTo>
                    <a:pt x="66125" y="119684"/>
                  </a:lnTo>
                  <a:lnTo>
                    <a:pt x="64607" y="119818"/>
                  </a:lnTo>
                  <a:lnTo>
                    <a:pt x="63082" y="119905"/>
                  </a:lnTo>
                  <a:lnTo>
                    <a:pt x="61544" y="119973"/>
                  </a:lnTo>
                  <a:lnTo>
                    <a:pt x="60000" y="119993"/>
                  </a:lnTo>
                  <a:close/>
                  <a:moveTo>
                    <a:pt x="60000" y="1605"/>
                  </a:moveTo>
                  <a:lnTo>
                    <a:pt x="60000" y="1605"/>
                  </a:lnTo>
                  <a:lnTo>
                    <a:pt x="58495" y="1625"/>
                  </a:lnTo>
                  <a:lnTo>
                    <a:pt x="57011" y="1679"/>
                  </a:lnTo>
                  <a:lnTo>
                    <a:pt x="55526" y="1779"/>
                  </a:lnTo>
                  <a:lnTo>
                    <a:pt x="54035" y="1900"/>
                  </a:lnTo>
                  <a:lnTo>
                    <a:pt x="52584" y="2075"/>
                  </a:lnTo>
                  <a:lnTo>
                    <a:pt x="51120" y="2283"/>
                  </a:lnTo>
                  <a:lnTo>
                    <a:pt x="49683" y="2525"/>
                  </a:lnTo>
                  <a:lnTo>
                    <a:pt x="48245" y="2780"/>
                  </a:lnTo>
                  <a:lnTo>
                    <a:pt x="46828" y="3096"/>
                  </a:lnTo>
                  <a:lnTo>
                    <a:pt x="45431" y="3438"/>
                  </a:lnTo>
                  <a:lnTo>
                    <a:pt x="44034" y="3815"/>
                  </a:lnTo>
                  <a:lnTo>
                    <a:pt x="42664" y="4231"/>
                  </a:lnTo>
                  <a:lnTo>
                    <a:pt x="41300" y="4681"/>
                  </a:lnTo>
                  <a:lnTo>
                    <a:pt x="39950" y="5151"/>
                  </a:lnTo>
                  <a:lnTo>
                    <a:pt x="38620" y="5648"/>
                  </a:lnTo>
                  <a:lnTo>
                    <a:pt x="37290" y="6206"/>
                  </a:lnTo>
                  <a:lnTo>
                    <a:pt x="35994" y="6777"/>
                  </a:lnTo>
                  <a:lnTo>
                    <a:pt x="34718" y="7361"/>
                  </a:lnTo>
                  <a:lnTo>
                    <a:pt x="33435" y="7999"/>
                  </a:lnTo>
                  <a:lnTo>
                    <a:pt x="32192" y="8657"/>
                  </a:lnTo>
                  <a:lnTo>
                    <a:pt x="30970" y="9349"/>
                  </a:lnTo>
                  <a:lnTo>
                    <a:pt x="29741" y="10075"/>
                  </a:lnTo>
                  <a:lnTo>
                    <a:pt x="28545" y="10820"/>
                  </a:lnTo>
                  <a:lnTo>
                    <a:pt x="27370" y="11592"/>
                  </a:lnTo>
                  <a:lnTo>
                    <a:pt x="26235" y="12392"/>
                  </a:lnTo>
                  <a:lnTo>
                    <a:pt x="25093" y="13218"/>
                  </a:lnTo>
                  <a:lnTo>
                    <a:pt x="23965" y="14064"/>
                  </a:lnTo>
                  <a:lnTo>
                    <a:pt x="22883" y="14951"/>
                  </a:lnTo>
                  <a:lnTo>
                    <a:pt x="21809" y="15864"/>
                  </a:lnTo>
                  <a:lnTo>
                    <a:pt x="20754" y="16798"/>
                  </a:lnTo>
                  <a:lnTo>
                    <a:pt x="19733" y="17745"/>
                  </a:lnTo>
                  <a:lnTo>
                    <a:pt x="18732" y="18732"/>
                  </a:lnTo>
                  <a:lnTo>
                    <a:pt x="17745" y="19733"/>
                  </a:lnTo>
                  <a:lnTo>
                    <a:pt x="16798" y="20754"/>
                  </a:lnTo>
                  <a:lnTo>
                    <a:pt x="15864" y="21809"/>
                  </a:lnTo>
                  <a:lnTo>
                    <a:pt x="14964" y="22883"/>
                  </a:lnTo>
                  <a:lnTo>
                    <a:pt x="14084" y="23965"/>
                  </a:lnTo>
                  <a:lnTo>
                    <a:pt x="13218" y="25073"/>
                  </a:lnTo>
                  <a:lnTo>
                    <a:pt x="12392" y="26215"/>
                  </a:lnTo>
                  <a:lnTo>
                    <a:pt x="11592" y="27370"/>
                  </a:lnTo>
                  <a:lnTo>
                    <a:pt x="10820" y="28545"/>
                  </a:lnTo>
                  <a:lnTo>
                    <a:pt x="10075" y="29741"/>
                  </a:lnTo>
                  <a:lnTo>
                    <a:pt x="9369" y="30950"/>
                  </a:lnTo>
                  <a:lnTo>
                    <a:pt x="8677" y="32179"/>
                  </a:lnTo>
                  <a:lnTo>
                    <a:pt x="7999" y="33435"/>
                  </a:lnTo>
                  <a:lnTo>
                    <a:pt x="7374" y="34698"/>
                  </a:lnTo>
                  <a:lnTo>
                    <a:pt x="6777" y="35981"/>
                  </a:lnTo>
                  <a:lnTo>
                    <a:pt x="6206" y="37290"/>
                  </a:lnTo>
                  <a:lnTo>
                    <a:pt x="5668" y="38607"/>
                  </a:lnTo>
                  <a:lnTo>
                    <a:pt x="5165" y="39937"/>
                  </a:lnTo>
                  <a:lnTo>
                    <a:pt x="4681" y="41287"/>
                  </a:lnTo>
                  <a:lnTo>
                    <a:pt x="4231" y="42650"/>
                  </a:lnTo>
                  <a:lnTo>
                    <a:pt x="3835" y="44034"/>
                  </a:lnTo>
                  <a:lnTo>
                    <a:pt x="3459" y="45418"/>
                  </a:lnTo>
                  <a:lnTo>
                    <a:pt x="3109" y="46828"/>
                  </a:lnTo>
                  <a:lnTo>
                    <a:pt x="2800" y="48245"/>
                  </a:lnTo>
                  <a:lnTo>
                    <a:pt x="2525" y="49669"/>
                  </a:lnTo>
                  <a:lnTo>
                    <a:pt x="2283" y="51120"/>
                  </a:lnTo>
                  <a:lnTo>
                    <a:pt x="2075" y="52571"/>
                  </a:lnTo>
                  <a:lnTo>
                    <a:pt x="1920" y="54035"/>
                  </a:lnTo>
                  <a:lnTo>
                    <a:pt x="1779" y="55506"/>
                  </a:lnTo>
                  <a:lnTo>
                    <a:pt x="1692" y="56990"/>
                  </a:lnTo>
                  <a:lnTo>
                    <a:pt x="1625" y="58495"/>
                  </a:lnTo>
                  <a:lnTo>
                    <a:pt x="1605" y="60000"/>
                  </a:lnTo>
                  <a:lnTo>
                    <a:pt x="1605" y="60000"/>
                  </a:lnTo>
                  <a:lnTo>
                    <a:pt x="1625" y="61497"/>
                  </a:lnTo>
                  <a:lnTo>
                    <a:pt x="1692" y="62982"/>
                  </a:lnTo>
                  <a:lnTo>
                    <a:pt x="1779" y="64466"/>
                  </a:lnTo>
                  <a:lnTo>
                    <a:pt x="1920" y="65957"/>
                  </a:lnTo>
                  <a:lnTo>
                    <a:pt x="2075" y="67421"/>
                  </a:lnTo>
                  <a:lnTo>
                    <a:pt x="2283" y="68872"/>
                  </a:lnTo>
                  <a:lnTo>
                    <a:pt x="2525" y="70310"/>
                  </a:lnTo>
                  <a:lnTo>
                    <a:pt x="2800" y="71747"/>
                  </a:lnTo>
                  <a:lnTo>
                    <a:pt x="3109" y="73164"/>
                  </a:lnTo>
                  <a:lnTo>
                    <a:pt x="3459" y="74561"/>
                  </a:lnTo>
                  <a:lnTo>
                    <a:pt x="3835" y="75958"/>
                  </a:lnTo>
                  <a:lnTo>
                    <a:pt x="4231" y="77342"/>
                  </a:lnTo>
                  <a:lnTo>
                    <a:pt x="4681" y="78692"/>
                  </a:lnTo>
                  <a:lnTo>
                    <a:pt x="5165" y="80055"/>
                  </a:lnTo>
                  <a:lnTo>
                    <a:pt x="5668" y="81385"/>
                  </a:lnTo>
                  <a:lnTo>
                    <a:pt x="6206" y="82702"/>
                  </a:lnTo>
                  <a:lnTo>
                    <a:pt x="6777" y="83998"/>
                  </a:lnTo>
                  <a:lnTo>
                    <a:pt x="7374" y="85294"/>
                  </a:lnTo>
                  <a:lnTo>
                    <a:pt x="7999" y="86557"/>
                  </a:lnTo>
                  <a:lnTo>
                    <a:pt x="8677" y="87800"/>
                  </a:lnTo>
                  <a:lnTo>
                    <a:pt x="9369" y="89042"/>
                  </a:lnTo>
                  <a:lnTo>
                    <a:pt x="10075" y="90251"/>
                  </a:lnTo>
                  <a:lnTo>
                    <a:pt x="10820" y="91447"/>
                  </a:lnTo>
                  <a:lnTo>
                    <a:pt x="11592" y="92622"/>
                  </a:lnTo>
                  <a:lnTo>
                    <a:pt x="12392" y="93778"/>
                  </a:lnTo>
                  <a:lnTo>
                    <a:pt x="13218" y="94899"/>
                  </a:lnTo>
                  <a:lnTo>
                    <a:pt x="14084" y="96028"/>
                  </a:lnTo>
                  <a:lnTo>
                    <a:pt x="14964" y="97109"/>
                  </a:lnTo>
                  <a:lnTo>
                    <a:pt x="15864" y="98184"/>
                  </a:lnTo>
                  <a:lnTo>
                    <a:pt x="16798" y="99238"/>
                  </a:lnTo>
                  <a:lnTo>
                    <a:pt x="17745" y="100259"/>
                  </a:lnTo>
                  <a:lnTo>
                    <a:pt x="18732" y="101260"/>
                  </a:lnTo>
                  <a:lnTo>
                    <a:pt x="19733" y="102247"/>
                  </a:lnTo>
                  <a:lnTo>
                    <a:pt x="20754" y="103194"/>
                  </a:lnTo>
                  <a:lnTo>
                    <a:pt x="21809" y="104128"/>
                  </a:lnTo>
                  <a:lnTo>
                    <a:pt x="22883" y="105028"/>
                  </a:lnTo>
                  <a:lnTo>
                    <a:pt x="23965" y="105908"/>
                  </a:lnTo>
                  <a:lnTo>
                    <a:pt x="25093" y="106774"/>
                  </a:lnTo>
                  <a:lnTo>
                    <a:pt x="26235" y="107601"/>
                  </a:lnTo>
                  <a:lnTo>
                    <a:pt x="27370" y="108400"/>
                  </a:lnTo>
                  <a:lnTo>
                    <a:pt x="28545" y="109172"/>
                  </a:lnTo>
                  <a:lnTo>
                    <a:pt x="29741" y="109918"/>
                  </a:lnTo>
                  <a:lnTo>
                    <a:pt x="30970" y="110643"/>
                  </a:lnTo>
                  <a:lnTo>
                    <a:pt x="32192" y="111335"/>
                  </a:lnTo>
                  <a:lnTo>
                    <a:pt x="33435" y="111993"/>
                  </a:lnTo>
                  <a:lnTo>
                    <a:pt x="34718" y="112618"/>
                  </a:lnTo>
                  <a:lnTo>
                    <a:pt x="35994" y="113216"/>
                  </a:lnTo>
                  <a:lnTo>
                    <a:pt x="37290" y="113787"/>
                  </a:lnTo>
                  <a:lnTo>
                    <a:pt x="38620" y="114324"/>
                  </a:lnTo>
                  <a:lnTo>
                    <a:pt x="39950" y="114841"/>
                  </a:lnTo>
                  <a:lnTo>
                    <a:pt x="41300" y="115311"/>
                  </a:lnTo>
                  <a:lnTo>
                    <a:pt x="42664" y="115761"/>
                  </a:lnTo>
                  <a:lnTo>
                    <a:pt x="44034" y="116178"/>
                  </a:lnTo>
                  <a:lnTo>
                    <a:pt x="45431" y="116534"/>
                  </a:lnTo>
                  <a:lnTo>
                    <a:pt x="46828" y="116883"/>
                  </a:lnTo>
                  <a:lnTo>
                    <a:pt x="48245" y="117192"/>
                  </a:lnTo>
                  <a:lnTo>
                    <a:pt x="49683" y="117467"/>
                  </a:lnTo>
                  <a:lnTo>
                    <a:pt x="51120" y="117709"/>
                  </a:lnTo>
                  <a:lnTo>
                    <a:pt x="52584" y="117917"/>
                  </a:lnTo>
                  <a:lnTo>
                    <a:pt x="54035" y="118092"/>
                  </a:lnTo>
                  <a:lnTo>
                    <a:pt x="55526" y="118213"/>
                  </a:lnTo>
                  <a:lnTo>
                    <a:pt x="57011" y="118314"/>
                  </a:lnTo>
                  <a:lnTo>
                    <a:pt x="58495" y="118367"/>
                  </a:lnTo>
                  <a:lnTo>
                    <a:pt x="60000" y="118387"/>
                  </a:lnTo>
                  <a:lnTo>
                    <a:pt x="60000" y="118387"/>
                  </a:lnTo>
                  <a:lnTo>
                    <a:pt x="61497" y="118367"/>
                  </a:lnTo>
                  <a:lnTo>
                    <a:pt x="63002" y="118314"/>
                  </a:lnTo>
                  <a:lnTo>
                    <a:pt x="64486" y="118213"/>
                  </a:lnTo>
                  <a:lnTo>
                    <a:pt x="65957" y="118092"/>
                  </a:lnTo>
                  <a:lnTo>
                    <a:pt x="67421" y="117917"/>
                  </a:lnTo>
                  <a:lnTo>
                    <a:pt x="68872" y="117709"/>
                  </a:lnTo>
                  <a:lnTo>
                    <a:pt x="70323" y="117467"/>
                  </a:lnTo>
                  <a:lnTo>
                    <a:pt x="71760" y="117192"/>
                  </a:lnTo>
                  <a:lnTo>
                    <a:pt x="73178" y="116883"/>
                  </a:lnTo>
                  <a:lnTo>
                    <a:pt x="74575" y="116534"/>
                  </a:lnTo>
                  <a:lnTo>
                    <a:pt x="75958" y="116178"/>
                  </a:lnTo>
                  <a:lnTo>
                    <a:pt x="77342" y="115761"/>
                  </a:lnTo>
                  <a:lnTo>
                    <a:pt x="78705" y="115311"/>
                  </a:lnTo>
                  <a:lnTo>
                    <a:pt x="80055" y="114841"/>
                  </a:lnTo>
                  <a:lnTo>
                    <a:pt x="81385" y="114324"/>
                  </a:lnTo>
                  <a:lnTo>
                    <a:pt x="82702" y="113787"/>
                  </a:lnTo>
                  <a:lnTo>
                    <a:pt x="84012" y="113216"/>
                  </a:lnTo>
                  <a:lnTo>
                    <a:pt x="85294" y="112618"/>
                  </a:lnTo>
                  <a:lnTo>
                    <a:pt x="86557" y="111993"/>
                  </a:lnTo>
                  <a:lnTo>
                    <a:pt x="87813" y="111335"/>
                  </a:lnTo>
                  <a:lnTo>
                    <a:pt x="89042" y="110643"/>
                  </a:lnTo>
                  <a:lnTo>
                    <a:pt x="90251" y="109918"/>
                  </a:lnTo>
                  <a:lnTo>
                    <a:pt x="91447" y="109172"/>
                  </a:lnTo>
                  <a:lnTo>
                    <a:pt x="92622" y="108400"/>
                  </a:lnTo>
                  <a:lnTo>
                    <a:pt x="93778" y="107601"/>
                  </a:lnTo>
                  <a:lnTo>
                    <a:pt x="94919" y="106774"/>
                  </a:lnTo>
                  <a:lnTo>
                    <a:pt x="96028" y="105908"/>
                  </a:lnTo>
                  <a:lnTo>
                    <a:pt x="97129" y="105028"/>
                  </a:lnTo>
                  <a:lnTo>
                    <a:pt x="98204" y="104128"/>
                  </a:lnTo>
                  <a:lnTo>
                    <a:pt x="99238" y="103194"/>
                  </a:lnTo>
                  <a:lnTo>
                    <a:pt x="100273" y="102247"/>
                  </a:lnTo>
                  <a:lnTo>
                    <a:pt x="101280" y="101260"/>
                  </a:lnTo>
                  <a:lnTo>
                    <a:pt x="102247" y="100259"/>
                  </a:lnTo>
                  <a:lnTo>
                    <a:pt x="103215" y="99238"/>
                  </a:lnTo>
                  <a:lnTo>
                    <a:pt x="104148" y="98184"/>
                  </a:lnTo>
                  <a:lnTo>
                    <a:pt x="105041" y="97109"/>
                  </a:lnTo>
                  <a:lnTo>
                    <a:pt x="105928" y="96028"/>
                  </a:lnTo>
                  <a:lnTo>
                    <a:pt x="106774" y="94899"/>
                  </a:lnTo>
                  <a:lnTo>
                    <a:pt x="107601" y="93778"/>
                  </a:lnTo>
                  <a:lnTo>
                    <a:pt x="108413" y="92622"/>
                  </a:lnTo>
                  <a:lnTo>
                    <a:pt x="109172" y="91447"/>
                  </a:lnTo>
                  <a:lnTo>
                    <a:pt x="109931" y="90251"/>
                  </a:lnTo>
                  <a:lnTo>
                    <a:pt x="110643" y="89042"/>
                  </a:lnTo>
                  <a:lnTo>
                    <a:pt x="111335" y="87800"/>
                  </a:lnTo>
                  <a:lnTo>
                    <a:pt x="111993" y="86557"/>
                  </a:lnTo>
                  <a:lnTo>
                    <a:pt x="112631" y="85294"/>
                  </a:lnTo>
                  <a:lnTo>
                    <a:pt x="113236" y="83998"/>
                  </a:lnTo>
                  <a:lnTo>
                    <a:pt x="113807" y="82702"/>
                  </a:lnTo>
                  <a:lnTo>
                    <a:pt x="114344" y="81385"/>
                  </a:lnTo>
                  <a:lnTo>
                    <a:pt x="114841" y="80055"/>
                  </a:lnTo>
                  <a:lnTo>
                    <a:pt x="115325" y="78692"/>
                  </a:lnTo>
                  <a:lnTo>
                    <a:pt x="115761" y="77342"/>
                  </a:lnTo>
                  <a:lnTo>
                    <a:pt x="116178" y="75958"/>
                  </a:lnTo>
                  <a:lnTo>
                    <a:pt x="116554" y="74561"/>
                  </a:lnTo>
                  <a:lnTo>
                    <a:pt x="116896" y="73164"/>
                  </a:lnTo>
                  <a:lnTo>
                    <a:pt x="117212" y="71747"/>
                  </a:lnTo>
                  <a:lnTo>
                    <a:pt x="117487" y="70310"/>
                  </a:lnTo>
                  <a:lnTo>
                    <a:pt x="117729" y="68872"/>
                  </a:lnTo>
                  <a:lnTo>
                    <a:pt x="117917" y="67421"/>
                  </a:lnTo>
                  <a:lnTo>
                    <a:pt x="118092" y="65957"/>
                  </a:lnTo>
                  <a:lnTo>
                    <a:pt x="118226" y="64466"/>
                  </a:lnTo>
                  <a:lnTo>
                    <a:pt x="118314" y="62982"/>
                  </a:lnTo>
                  <a:lnTo>
                    <a:pt x="118367" y="61497"/>
                  </a:lnTo>
                  <a:lnTo>
                    <a:pt x="118401" y="60000"/>
                  </a:lnTo>
                  <a:lnTo>
                    <a:pt x="118401" y="60000"/>
                  </a:lnTo>
                  <a:lnTo>
                    <a:pt x="118367" y="58495"/>
                  </a:lnTo>
                  <a:lnTo>
                    <a:pt x="118314" y="56990"/>
                  </a:lnTo>
                  <a:lnTo>
                    <a:pt x="118226" y="55506"/>
                  </a:lnTo>
                  <a:lnTo>
                    <a:pt x="118092" y="54035"/>
                  </a:lnTo>
                  <a:lnTo>
                    <a:pt x="117917" y="52571"/>
                  </a:lnTo>
                  <a:lnTo>
                    <a:pt x="117729" y="51120"/>
                  </a:lnTo>
                  <a:lnTo>
                    <a:pt x="117487" y="49669"/>
                  </a:lnTo>
                  <a:lnTo>
                    <a:pt x="117212" y="48245"/>
                  </a:lnTo>
                  <a:lnTo>
                    <a:pt x="116896" y="46828"/>
                  </a:lnTo>
                  <a:lnTo>
                    <a:pt x="116554" y="45418"/>
                  </a:lnTo>
                  <a:lnTo>
                    <a:pt x="116178" y="44034"/>
                  </a:lnTo>
                  <a:lnTo>
                    <a:pt x="115761" y="42650"/>
                  </a:lnTo>
                  <a:lnTo>
                    <a:pt x="115325" y="41287"/>
                  </a:lnTo>
                  <a:lnTo>
                    <a:pt x="114841" y="39937"/>
                  </a:lnTo>
                  <a:lnTo>
                    <a:pt x="114344" y="38607"/>
                  </a:lnTo>
                  <a:lnTo>
                    <a:pt x="113807" y="37290"/>
                  </a:lnTo>
                  <a:lnTo>
                    <a:pt x="113236" y="35981"/>
                  </a:lnTo>
                  <a:lnTo>
                    <a:pt x="112631" y="34698"/>
                  </a:lnTo>
                  <a:lnTo>
                    <a:pt x="111993" y="33435"/>
                  </a:lnTo>
                  <a:lnTo>
                    <a:pt x="111335" y="32179"/>
                  </a:lnTo>
                  <a:lnTo>
                    <a:pt x="110643" y="30950"/>
                  </a:lnTo>
                  <a:lnTo>
                    <a:pt x="109931" y="29741"/>
                  </a:lnTo>
                  <a:lnTo>
                    <a:pt x="109172" y="28545"/>
                  </a:lnTo>
                  <a:lnTo>
                    <a:pt x="108413" y="27370"/>
                  </a:lnTo>
                  <a:lnTo>
                    <a:pt x="107601" y="26215"/>
                  </a:lnTo>
                  <a:lnTo>
                    <a:pt x="106774" y="25073"/>
                  </a:lnTo>
                  <a:lnTo>
                    <a:pt x="105928" y="23965"/>
                  </a:lnTo>
                  <a:lnTo>
                    <a:pt x="105041" y="22883"/>
                  </a:lnTo>
                  <a:lnTo>
                    <a:pt x="104148" y="21809"/>
                  </a:lnTo>
                  <a:lnTo>
                    <a:pt x="103215" y="20754"/>
                  </a:lnTo>
                  <a:lnTo>
                    <a:pt x="102247" y="19733"/>
                  </a:lnTo>
                  <a:lnTo>
                    <a:pt x="101280" y="18732"/>
                  </a:lnTo>
                  <a:lnTo>
                    <a:pt x="100273" y="17745"/>
                  </a:lnTo>
                  <a:lnTo>
                    <a:pt x="99238" y="16798"/>
                  </a:lnTo>
                  <a:lnTo>
                    <a:pt x="98204" y="15864"/>
                  </a:lnTo>
                  <a:lnTo>
                    <a:pt x="97129" y="14951"/>
                  </a:lnTo>
                  <a:lnTo>
                    <a:pt x="96028" y="14064"/>
                  </a:lnTo>
                  <a:lnTo>
                    <a:pt x="94919" y="13218"/>
                  </a:lnTo>
                  <a:lnTo>
                    <a:pt x="93778" y="12392"/>
                  </a:lnTo>
                  <a:lnTo>
                    <a:pt x="92622" y="11592"/>
                  </a:lnTo>
                  <a:lnTo>
                    <a:pt x="91447" y="10820"/>
                  </a:lnTo>
                  <a:lnTo>
                    <a:pt x="90251" y="10075"/>
                  </a:lnTo>
                  <a:lnTo>
                    <a:pt x="89042" y="9349"/>
                  </a:lnTo>
                  <a:lnTo>
                    <a:pt x="87813" y="8657"/>
                  </a:lnTo>
                  <a:lnTo>
                    <a:pt x="86557" y="7999"/>
                  </a:lnTo>
                  <a:lnTo>
                    <a:pt x="85294" y="7361"/>
                  </a:lnTo>
                  <a:lnTo>
                    <a:pt x="84012" y="6777"/>
                  </a:lnTo>
                  <a:lnTo>
                    <a:pt x="82702" y="6206"/>
                  </a:lnTo>
                  <a:lnTo>
                    <a:pt x="81385" y="5648"/>
                  </a:lnTo>
                  <a:lnTo>
                    <a:pt x="80055" y="5151"/>
                  </a:lnTo>
                  <a:lnTo>
                    <a:pt x="78705" y="4681"/>
                  </a:lnTo>
                  <a:lnTo>
                    <a:pt x="77342" y="4231"/>
                  </a:lnTo>
                  <a:lnTo>
                    <a:pt x="75958" y="3815"/>
                  </a:lnTo>
                  <a:lnTo>
                    <a:pt x="74575" y="3438"/>
                  </a:lnTo>
                  <a:lnTo>
                    <a:pt x="73178" y="3096"/>
                  </a:lnTo>
                  <a:lnTo>
                    <a:pt x="71760" y="2780"/>
                  </a:lnTo>
                  <a:lnTo>
                    <a:pt x="70323" y="2525"/>
                  </a:lnTo>
                  <a:lnTo>
                    <a:pt x="68872" y="2283"/>
                  </a:lnTo>
                  <a:lnTo>
                    <a:pt x="67421" y="2075"/>
                  </a:lnTo>
                  <a:lnTo>
                    <a:pt x="65957" y="1900"/>
                  </a:lnTo>
                  <a:lnTo>
                    <a:pt x="64486" y="1779"/>
                  </a:lnTo>
                  <a:lnTo>
                    <a:pt x="63002" y="1679"/>
                  </a:lnTo>
                  <a:lnTo>
                    <a:pt x="61497" y="1625"/>
                  </a:lnTo>
                  <a:lnTo>
                    <a:pt x="60000" y="160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660650" y="2189163"/>
              <a:ext cx="3808500" cy="3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59" y="119988"/>
                  </a:moveTo>
                  <a:lnTo>
                    <a:pt x="0" y="1429"/>
                  </a:lnTo>
                  <a:lnTo>
                    <a:pt x="1429" y="0"/>
                  </a:lnTo>
                  <a:lnTo>
                    <a:pt x="119988" y="118559"/>
                  </a:lnTo>
                  <a:lnTo>
                    <a:pt x="118559" y="119988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660650" y="2189163"/>
              <a:ext cx="3808500" cy="3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29" y="119988"/>
                  </a:moveTo>
                  <a:lnTo>
                    <a:pt x="0" y="118559"/>
                  </a:lnTo>
                  <a:lnTo>
                    <a:pt x="118559" y="0"/>
                  </a:lnTo>
                  <a:lnTo>
                    <a:pt x="119988" y="1429"/>
                  </a:lnTo>
                  <a:lnTo>
                    <a:pt x="1429" y="119988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65400" y="3597275"/>
              <a:ext cx="731700" cy="87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772" y="119950"/>
                  </a:moveTo>
                  <a:lnTo>
                    <a:pt x="53772" y="119950"/>
                  </a:lnTo>
                  <a:lnTo>
                    <a:pt x="41613" y="119802"/>
                  </a:lnTo>
                  <a:lnTo>
                    <a:pt x="28686" y="119556"/>
                  </a:lnTo>
                  <a:lnTo>
                    <a:pt x="14874" y="119013"/>
                  </a:lnTo>
                  <a:lnTo>
                    <a:pt x="0" y="118422"/>
                  </a:lnTo>
                  <a:lnTo>
                    <a:pt x="0" y="97863"/>
                  </a:lnTo>
                  <a:lnTo>
                    <a:pt x="8794" y="97074"/>
                  </a:lnTo>
                  <a:lnTo>
                    <a:pt x="8794" y="22925"/>
                  </a:lnTo>
                  <a:lnTo>
                    <a:pt x="0" y="22037"/>
                  </a:lnTo>
                  <a:lnTo>
                    <a:pt x="0" y="1626"/>
                  </a:lnTo>
                  <a:lnTo>
                    <a:pt x="0" y="1626"/>
                  </a:lnTo>
                  <a:lnTo>
                    <a:pt x="14874" y="887"/>
                  </a:lnTo>
                  <a:lnTo>
                    <a:pt x="28981" y="345"/>
                  </a:lnTo>
                  <a:lnTo>
                    <a:pt x="42203" y="98"/>
                  </a:lnTo>
                  <a:lnTo>
                    <a:pt x="54185" y="0"/>
                  </a:lnTo>
                  <a:lnTo>
                    <a:pt x="54185" y="0"/>
                  </a:lnTo>
                  <a:lnTo>
                    <a:pt x="61623" y="98"/>
                  </a:lnTo>
                  <a:lnTo>
                    <a:pt x="68765" y="345"/>
                  </a:lnTo>
                  <a:lnTo>
                    <a:pt x="75435" y="739"/>
                  </a:lnTo>
                  <a:lnTo>
                    <a:pt x="81692" y="1380"/>
                  </a:lnTo>
                  <a:lnTo>
                    <a:pt x="84702" y="1774"/>
                  </a:lnTo>
                  <a:lnTo>
                    <a:pt x="87476" y="2267"/>
                  </a:lnTo>
                  <a:lnTo>
                    <a:pt x="90191" y="2760"/>
                  </a:lnTo>
                  <a:lnTo>
                    <a:pt x="92788" y="3401"/>
                  </a:lnTo>
                  <a:lnTo>
                    <a:pt x="95386" y="4042"/>
                  </a:lnTo>
                  <a:lnTo>
                    <a:pt x="97806" y="4782"/>
                  </a:lnTo>
                  <a:lnTo>
                    <a:pt x="100049" y="5571"/>
                  </a:lnTo>
                  <a:lnTo>
                    <a:pt x="102174" y="6458"/>
                  </a:lnTo>
                  <a:lnTo>
                    <a:pt x="104181" y="7444"/>
                  </a:lnTo>
                  <a:lnTo>
                    <a:pt x="106128" y="8479"/>
                  </a:lnTo>
                  <a:lnTo>
                    <a:pt x="107840" y="9613"/>
                  </a:lnTo>
                  <a:lnTo>
                    <a:pt x="109493" y="10747"/>
                  </a:lnTo>
                  <a:lnTo>
                    <a:pt x="110969" y="12029"/>
                  </a:lnTo>
                  <a:lnTo>
                    <a:pt x="112503" y="13410"/>
                  </a:lnTo>
                  <a:lnTo>
                    <a:pt x="113743" y="14938"/>
                  </a:lnTo>
                  <a:lnTo>
                    <a:pt x="114805" y="16614"/>
                  </a:lnTo>
                  <a:lnTo>
                    <a:pt x="115868" y="18241"/>
                  </a:lnTo>
                  <a:lnTo>
                    <a:pt x="116753" y="20016"/>
                  </a:lnTo>
                  <a:lnTo>
                    <a:pt x="117520" y="21939"/>
                  </a:lnTo>
                  <a:lnTo>
                    <a:pt x="118170" y="23960"/>
                  </a:lnTo>
                  <a:lnTo>
                    <a:pt x="118583" y="25981"/>
                  </a:lnTo>
                  <a:lnTo>
                    <a:pt x="118878" y="28249"/>
                  </a:lnTo>
                  <a:lnTo>
                    <a:pt x="119173" y="30566"/>
                  </a:lnTo>
                  <a:lnTo>
                    <a:pt x="119173" y="33081"/>
                  </a:lnTo>
                  <a:lnTo>
                    <a:pt x="119173" y="34461"/>
                  </a:lnTo>
                  <a:lnTo>
                    <a:pt x="119173" y="34461"/>
                  </a:lnTo>
                  <a:lnTo>
                    <a:pt x="119173" y="36384"/>
                  </a:lnTo>
                  <a:lnTo>
                    <a:pt x="119055" y="38159"/>
                  </a:lnTo>
                  <a:lnTo>
                    <a:pt x="118760" y="39934"/>
                  </a:lnTo>
                  <a:lnTo>
                    <a:pt x="118288" y="41709"/>
                  </a:lnTo>
                  <a:lnTo>
                    <a:pt x="117816" y="43483"/>
                  </a:lnTo>
                  <a:lnTo>
                    <a:pt x="117048" y="45160"/>
                  </a:lnTo>
                  <a:lnTo>
                    <a:pt x="116340" y="46787"/>
                  </a:lnTo>
                  <a:lnTo>
                    <a:pt x="115395" y="48414"/>
                  </a:lnTo>
                  <a:lnTo>
                    <a:pt x="114333" y="49942"/>
                  </a:lnTo>
                  <a:lnTo>
                    <a:pt x="113152" y="51372"/>
                  </a:lnTo>
                  <a:lnTo>
                    <a:pt x="111913" y="52752"/>
                  </a:lnTo>
                  <a:lnTo>
                    <a:pt x="110378" y="54034"/>
                  </a:lnTo>
                  <a:lnTo>
                    <a:pt x="108726" y="55316"/>
                  </a:lnTo>
                  <a:lnTo>
                    <a:pt x="106896" y="56450"/>
                  </a:lnTo>
                  <a:lnTo>
                    <a:pt x="104948" y="57436"/>
                  </a:lnTo>
                  <a:lnTo>
                    <a:pt x="102941" y="58323"/>
                  </a:lnTo>
                  <a:lnTo>
                    <a:pt x="102941" y="58323"/>
                  </a:lnTo>
                  <a:lnTo>
                    <a:pt x="105066" y="59359"/>
                  </a:lnTo>
                  <a:lnTo>
                    <a:pt x="107191" y="60345"/>
                  </a:lnTo>
                  <a:lnTo>
                    <a:pt x="109021" y="61626"/>
                  </a:lnTo>
                  <a:lnTo>
                    <a:pt x="110850" y="62908"/>
                  </a:lnTo>
                  <a:lnTo>
                    <a:pt x="112385" y="64190"/>
                  </a:lnTo>
                  <a:lnTo>
                    <a:pt x="113743" y="65669"/>
                  </a:lnTo>
                  <a:lnTo>
                    <a:pt x="114923" y="67148"/>
                  </a:lnTo>
                  <a:lnTo>
                    <a:pt x="116163" y="68677"/>
                  </a:lnTo>
                  <a:lnTo>
                    <a:pt x="117048" y="70353"/>
                  </a:lnTo>
                  <a:lnTo>
                    <a:pt x="117816" y="71980"/>
                  </a:lnTo>
                  <a:lnTo>
                    <a:pt x="118583" y="73656"/>
                  </a:lnTo>
                  <a:lnTo>
                    <a:pt x="119055" y="75382"/>
                  </a:lnTo>
                  <a:lnTo>
                    <a:pt x="119527" y="77058"/>
                  </a:lnTo>
                  <a:lnTo>
                    <a:pt x="119822" y="78833"/>
                  </a:lnTo>
                  <a:lnTo>
                    <a:pt x="119940" y="80608"/>
                  </a:lnTo>
                  <a:lnTo>
                    <a:pt x="119940" y="82382"/>
                  </a:lnTo>
                  <a:lnTo>
                    <a:pt x="119940" y="83911"/>
                  </a:lnTo>
                  <a:lnTo>
                    <a:pt x="119940" y="83911"/>
                  </a:lnTo>
                  <a:lnTo>
                    <a:pt x="119940" y="86672"/>
                  </a:lnTo>
                  <a:lnTo>
                    <a:pt x="119645" y="89235"/>
                  </a:lnTo>
                  <a:lnTo>
                    <a:pt x="119350" y="91750"/>
                  </a:lnTo>
                  <a:lnTo>
                    <a:pt x="118760" y="94067"/>
                  </a:lnTo>
                  <a:lnTo>
                    <a:pt x="118170" y="96236"/>
                  </a:lnTo>
                  <a:lnTo>
                    <a:pt x="117225" y="98356"/>
                  </a:lnTo>
                  <a:lnTo>
                    <a:pt x="116340" y="100279"/>
                  </a:lnTo>
                  <a:lnTo>
                    <a:pt x="115100" y="102152"/>
                  </a:lnTo>
                  <a:lnTo>
                    <a:pt x="113920" y="103927"/>
                  </a:lnTo>
                  <a:lnTo>
                    <a:pt x="112503" y="105456"/>
                  </a:lnTo>
                  <a:lnTo>
                    <a:pt x="110969" y="106984"/>
                  </a:lnTo>
                  <a:lnTo>
                    <a:pt x="109316" y="108414"/>
                  </a:lnTo>
                  <a:lnTo>
                    <a:pt x="107663" y="109794"/>
                  </a:lnTo>
                  <a:lnTo>
                    <a:pt x="105656" y="110928"/>
                  </a:lnTo>
                  <a:lnTo>
                    <a:pt x="103708" y="112062"/>
                  </a:lnTo>
                  <a:lnTo>
                    <a:pt x="101583" y="113097"/>
                  </a:lnTo>
                  <a:lnTo>
                    <a:pt x="99281" y="114083"/>
                  </a:lnTo>
                  <a:lnTo>
                    <a:pt x="97038" y="114971"/>
                  </a:lnTo>
                  <a:lnTo>
                    <a:pt x="94441" y="115760"/>
                  </a:lnTo>
                  <a:lnTo>
                    <a:pt x="91844" y="116400"/>
                  </a:lnTo>
                  <a:lnTo>
                    <a:pt x="89306" y="116992"/>
                  </a:lnTo>
                  <a:lnTo>
                    <a:pt x="86414" y="117633"/>
                  </a:lnTo>
                  <a:lnTo>
                    <a:pt x="83639" y="118027"/>
                  </a:lnTo>
                  <a:lnTo>
                    <a:pt x="80629" y="118520"/>
                  </a:lnTo>
                  <a:lnTo>
                    <a:pt x="74372" y="119161"/>
                  </a:lnTo>
                  <a:lnTo>
                    <a:pt x="67879" y="119556"/>
                  </a:lnTo>
                  <a:lnTo>
                    <a:pt x="60855" y="119802"/>
                  </a:lnTo>
                  <a:lnTo>
                    <a:pt x="53772" y="119950"/>
                  </a:lnTo>
                  <a:close/>
                  <a:moveTo>
                    <a:pt x="85646" y="34363"/>
                  </a:moveTo>
                  <a:lnTo>
                    <a:pt x="85646" y="34363"/>
                  </a:lnTo>
                  <a:lnTo>
                    <a:pt x="85469" y="32341"/>
                  </a:lnTo>
                  <a:lnTo>
                    <a:pt x="85056" y="30566"/>
                  </a:lnTo>
                  <a:lnTo>
                    <a:pt x="84584" y="28890"/>
                  </a:lnTo>
                  <a:lnTo>
                    <a:pt x="83639" y="27510"/>
                  </a:lnTo>
                  <a:lnTo>
                    <a:pt x="82754" y="26376"/>
                  </a:lnTo>
                  <a:lnTo>
                    <a:pt x="81515" y="25341"/>
                  </a:lnTo>
                  <a:lnTo>
                    <a:pt x="80039" y="24453"/>
                  </a:lnTo>
                  <a:lnTo>
                    <a:pt x="78327" y="23714"/>
                  </a:lnTo>
                  <a:lnTo>
                    <a:pt x="76379" y="23073"/>
                  </a:lnTo>
                  <a:lnTo>
                    <a:pt x="74254" y="22580"/>
                  </a:lnTo>
                  <a:lnTo>
                    <a:pt x="71952" y="22185"/>
                  </a:lnTo>
                  <a:lnTo>
                    <a:pt x="69355" y="21939"/>
                  </a:lnTo>
                  <a:lnTo>
                    <a:pt x="66640" y="21791"/>
                  </a:lnTo>
                  <a:lnTo>
                    <a:pt x="63630" y="21692"/>
                  </a:lnTo>
                  <a:lnTo>
                    <a:pt x="56960" y="21544"/>
                  </a:lnTo>
                  <a:lnTo>
                    <a:pt x="56960" y="21544"/>
                  </a:lnTo>
                  <a:lnTo>
                    <a:pt x="49936" y="21544"/>
                  </a:lnTo>
                  <a:lnTo>
                    <a:pt x="42675" y="21692"/>
                  </a:lnTo>
                  <a:lnTo>
                    <a:pt x="42675" y="49449"/>
                  </a:lnTo>
                  <a:lnTo>
                    <a:pt x="62095" y="49449"/>
                  </a:lnTo>
                  <a:lnTo>
                    <a:pt x="62095" y="49449"/>
                  </a:lnTo>
                  <a:lnTo>
                    <a:pt x="65459" y="49301"/>
                  </a:lnTo>
                  <a:lnTo>
                    <a:pt x="68647" y="49202"/>
                  </a:lnTo>
                  <a:lnTo>
                    <a:pt x="71362" y="48956"/>
                  </a:lnTo>
                  <a:lnTo>
                    <a:pt x="73782" y="48414"/>
                  </a:lnTo>
                  <a:lnTo>
                    <a:pt x="76084" y="47921"/>
                  </a:lnTo>
                  <a:lnTo>
                    <a:pt x="77914" y="47428"/>
                  </a:lnTo>
                  <a:lnTo>
                    <a:pt x="79567" y="46688"/>
                  </a:lnTo>
                  <a:lnTo>
                    <a:pt x="80924" y="45751"/>
                  </a:lnTo>
                  <a:lnTo>
                    <a:pt x="82164" y="44864"/>
                  </a:lnTo>
                  <a:lnTo>
                    <a:pt x="83226" y="43878"/>
                  </a:lnTo>
                  <a:lnTo>
                    <a:pt x="83994" y="42744"/>
                  </a:lnTo>
                  <a:lnTo>
                    <a:pt x="84584" y="41462"/>
                  </a:lnTo>
                  <a:lnTo>
                    <a:pt x="85056" y="40180"/>
                  </a:lnTo>
                  <a:lnTo>
                    <a:pt x="85351" y="38652"/>
                  </a:lnTo>
                  <a:lnTo>
                    <a:pt x="85469" y="37124"/>
                  </a:lnTo>
                  <a:lnTo>
                    <a:pt x="85646" y="35497"/>
                  </a:lnTo>
                  <a:lnTo>
                    <a:pt x="85646" y="34363"/>
                  </a:lnTo>
                  <a:close/>
                  <a:moveTo>
                    <a:pt x="85941" y="81988"/>
                  </a:moveTo>
                  <a:lnTo>
                    <a:pt x="85941" y="81988"/>
                  </a:lnTo>
                  <a:lnTo>
                    <a:pt x="85941" y="80361"/>
                  </a:lnTo>
                  <a:lnTo>
                    <a:pt x="85646" y="78685"/>
                  </a:lnTo>
                  <a:lnTo>
                    <a:pt x="85351" y="77304"/>
                  </a:lnTo>
                  <a:lnTo>
                    <a:pt x="84879" y="75924"/>
                  </a:lnTo>
                  <a:lnTo>
                    <a:pt x="84289" y="74642"/>
                  </a:lnTo>
                  <a:lnTo>
                    <a:pt x="83344" y="73360"/>
                  </a:lnTo>
                  <a:lnTo>
                    <a:pt x="82282" y="72374"/>
                  </a:lnTo>
                  <a:lnTo>
                    <a:pt x="81101" y="71339"/>
                  </a:lnTo>
                  <a:lnTo>
                    <a:pt x="79744" y="70599"/>
                  </a:lnTo>
                  <a:lnTo>
                    <a:pt x="77914" y="69811"/>
                  </a:lnTo>
                  <a:lnTo>
                    <a:pt x="76084" y="69170"/>
                  </a:lnTo>
                  <a:lnTo>
                    <a:pt x="73959" y="68677"/>
                  </a:lnTo>
                  <a:lnTo>
                    <a:pt x="71362" y="68282"/>
                  </a:lnTo>
                  <a:lnTo>
                    <a:pt x="68765" y="67937"/>
                  </a:lnTo>
                  <a:lnTo>
                    <a:pt x="65755" y="67789"/>
                  </a:lnTo>
                  <a:lnTo>
                    <a:pt x="62390" y="67789"/>
                  </a:lnTo>
                  <a:lnTo>
                    <a:pt x="42675" y="67789"/>
                  </a:lnTo>
                  <a:lnTo>
                    <a:pt x="42675" y="98110"/>
                  </a:lnTo>
                  <a:lnTo>
                    <a:pt x="42675" y="98110"/>
                  </a:lnTo>
                  <a:lnTo>
                    <a:pt x="49522" y="98258"/>
                  </a:lnTo>
                  <a:lnTo>
                    <a:pt x="56606" y="98258"/>
                  </a:lnTo>
                  <a:lnTo>
                    <a:pt x="56606" y="98258"/>
                  </a:lnTo>
                  <a:lnTo>
                    <a:pt x="63630" y="98110"/>
                  </a:lnTo>
                  <a:lnTo>
                    <a:pt x="66640" y="97962"/>
                  </a:lnTo>
                  <a:lnTo>
                    <a:pt x="69532" y="97715"/>
                  </a:lnTo>
                  <a:lnTo>
                    <a:pt x="72247" y="97370"/>
                  </a:lnTo>
                  <a:lnTo>
                    <a:pt x="74727" y="96828"/>
                  </a:lnTo>
                  <a:lnTo>
                    <a:pt x="76851" y="96236"/>
                  </a:lnTo>
                  <a:lnTo>
                    <a:pt x="78799" y="95595"/>
                  </a:lnTo>
                  <a:lnTo>
                    <a:pt x="80452" y="94708"/>
                  </a:lnTo>
                  <a:lnTo>
                    <a:pt x="81869" y="93672"/>
                  </a:lnTo>
                  <a:lnTo>
                    <a:pt x="83226" y="92539"/>
                  </a:lnTo>
                  <a:lnTo>
                    <a:pt x="84112" y="91158"/>
                  </a:lnTo>
                  <a:lnTo>
                    <a:pt x="84879" y="89630"/>
                  </a:lnTo>
                  <a:lnTo>
                    <a:pt x="85469" y="87855"/>
                  </a:lnTo>
                  <a:lnTo>
                    <a:pt x="85764" y="85932"/>
                  </a:lnTo>
                  <a:lnTo>
                    <a:pt x="85941" y="83763"/>
                  </a:lnTo>
                  <a:lnTo>
                    <a:pt x="85941" y="8198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5822950" y="3597275"/>
              <a:ext cx="731700" cy="87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746" y="119950"/>
                  </a:moveTo>
                  <a:lnTo>
                    <a:pt x="53746" y="119950"/>
                  </a:lnTo>
                  <a:lnTo>
                    <a:pt x="41592" y="119802"/>
                  </a:lnTo>
                  <a:lnTo>
                    <a:pt x="28731" y="119556"/>
                  </a:lnTo>
                  <a:lnTo>
                    <a:pt x="14867" y="119013"/>
                  </a:lnTo>
                  <a:lnTo>
                    <a:pt x="0" y="118422"/>
                  </a:lnTo>
                  <a:lnTo>
                    <a:pt x="0" y="97863"/>
                  </a:lnTo>
                  <a:lnTo>
                    <a:pt x="8790" y="97074"/>
                  </a:lnTo>
                  <a:lnTo>
                    <a:pt x="8790" y="22925"/>
                  </a:lnTo>
                  <a:lnTo>
                    <a:pt x="0" y="22037"/>
                  </a:lnTo>
                  <a:lnTo>
                    <a:pt x="0" y="1626"/>
                  </a:lnTo>
                  <a:lnTo>
                    <a:pt x="0" y="1626"/>
                  </a:lnTo>
                  <a:lnTo>
                    <a:pt x="14867" y="887"/>
                  </a:lnTo>
                  <a:lnTo>
                    <a:pt x="28967" y="345"/>
                  </a:lnTo>
                  <a:lnTo>
                    <a:pt x="42182" y="98"/>
                  </a:lnTo>
                  <a:lnTo>
                    <a:pt x="54041" y="0"/>
                  </a:lnTo>
                  <a:lnTo>
                    <a:pt x="54041" y="0"/>
                  </a:lnTo>
                  <a:lnTo>
                    <a:pt x="61651" y="98"/>
                  </a:lnTo>
                  <a:lnTo>
                    <a:pt x="68790" y="345"/>
                  </a:lnTo>
                  <a:lnTo>
                    <a:pt x="75457" y="739"/>
                  </a:lnTo>
                  <a:lnTo>
                    <a:pt x="81651" y="1380"/>
                  </a:lnTo>
                  <a:lnTo>
                    <a:pt x="84542" y="1774"/>
                  </a:lnTo>
                  <a:lnTo>
                    <a:pt x="87433" y="2267"/>
                  </a:lnTo>
                  <a:lnTo>
                    <a:pt x="90147" y="2760"/>
                  </a:lnTo>
                  <a:lnTo>
                    <a:pt x="92743" y="3401"/>
                  </a:lnTo>
                  <a:lnTo>
                    <a:pt x="95339" y="4042"/>
                  </a:lnTo>
                  <a:lnTo>
                    <a:pt x="97758" y="4782"/>
                  </a:lnTo>
                  <a:lnTo>
                    <a:pt x="99882" y="5571"/>
                  </a:lnTo>
                  <a:lnTo>
                    <a:pt x="102182" y="6458"/>
                  </a:lnTo>
                  <a:lnTo>
                    <a:pt x="104129" y="7444"/>
                  </a:lnTo>
                  <a:lnTo>
                    <a:pt x="105958" y="8479"/>
                  </a:lnTo>
                  <a:lnTo>
                    <a:pt x="107787" y="9613"/>
                  </a:lnTo>
                  <a:lnTo>
                    <a:pt x="109439" y="10747"/>
                  </a:lnTo>
                  <a:lnTo>
                    <a:pt x="110973" y="12029"/>
                  </a:lnTo>
                  <a:lnTo>
                    <a:pt x="112330" y="13410"/>
                  </a:lnTo>
                  <a:lnTo>
                    <a:pt x="113687" y="14938"/>
                  </a:lnTo>
                  <a:lnTo>
                    <a:pt x="114749" y="16614"/>
                  </a:lnTo>
                  <a:lnTo>
                    <a:pt x="115811" y="18241"/>
                  </a:lnTo>
                  <a:lnTo>
                    <a:pt x="116755" y="20016"/>
                  </a:lnTo>
                  <a:lnTo>
                    <a:pt x="117522" y="21939"/>
                  </a:lnTo>
                  <a:lnTo>
                    <a:pt x="118112" y="23960"/>
                  </a:lnTo>
                  <a:lnTo>
                    <a:pt x="118525" y="25981"/>
                  </a:lnTo>
                  <a:lnTo>
                    <a:pt x="118879" y="28249"/>
                  </a:lnTo>
                  <a:lnTo>
                    <a:pt x="119174" y="30566"/>
                  </a:lnTo>
                  <a:lnTo>
                    <a:pt x="119174" y="33081"/>
                  </a:lnTo>
                  <a:lnTo>
                    <a:pt x="119174" y="34461"/>
                  </a:lnTo>
                  <a:lnTo>
                    <a:pt x="119174" y="34461"/>
                  </a:lnTo>
                  <a:lnTo>
                    <a:pt x="119174" y="36384"/>
                  </a:lnTo>
                  <a:lnTo>
                    <a:pt x="118997" y="38159"/>
                  </a:lnTo>
                  <a:lnTo>
                    <a:pt x="118702" y="39934"/>
                  </a:lnTo>
                  <a:lnTo>
                    <a:pt x="118230" y="41709"/>
                  </a:lnTo>
                  <a:lnTo>
                    <a:pt x="117817" y="43483"/>
                  </a:lnTo>
                  <a:lnTo>
                    <a:pt x="117050" y="45160"/>
                  </a:lnTo>
                  <a:lnTo>
                    <a:pt x="116283" y="46787"/>
                  </a:lnTo>
                  <a:lnTo>
                    <a:pt x="115339" y="48414"/>
                  </a:lnTo>
                  <a:lnTo>
                    <a:pt x="114277" y="49942"/>
                  </a:lnTo>
                  <a:lnTo>
                    <a:pt x="113097" y="51372"/>
                  </a:lnTo>
                  <a:lnTo>
                    <a:pt x="111740" y="52752"/>
                  </a:lnTo>
                  <a:lnTo>
                    <a:pt x="110383" y="54034"/>
                  </a:lnTo>
                  <a:lnTo>
                    <a:pt x="108672" y="55316"/>
                  </a:lnTo>
                  <a:lnTo>
                    <a:pt x="106843" y="56450"/>
                  </a:lnTo>
                  <a:lnTo>
                    <a:pt x="104896" y="57436"/>
                  </a:lnTo>
                  <a:lnTo>
                    <a:pt x="102772" y="58323"/>
                  </a:lnTo>
                  <a:lnTo>
                    <a:pt x="102772" y="58323"/>
                  </a:lnTo>
                  <a:lnTo>
                    <a:pt x="105014" y="59359"/>
                  </a:lnTo>
                  <a:lnTo>
                    <a:pt x="107197" y="60345"/>
                  </a:lnTo>
                  <a:lnTo>
                    <a:pt x="109026" y="61626"/>
                  </a:lnTo>
                  <a:lnTo>
                    <a:pt x="110796" y="62908"/>
                  </a:lnTo>
                  <a:lnTo>
                    <a:pt x="112330" y="64190"/>
                  </a:lnTo>
                  <a:lnTo>
                    <a:pt x="113687" y="65669"/>
                  </a:lnTo>
                  <a:lnTo>
                    <a:pt x="114926" y="67148"/>
                  </a:lnTo>
                  <a:lnTo>
                    <a:pt x="115988" y="68677"/>
                  </a:lnTo>
                  <a:lnTo>
                    <a:pt x="117050" y="70353"/>
                  </a:lnTo>
                  <a:lnTo>
                    <a:pt x="117817" y="71980"/>
                  </a:lnTo>
                  <a:lnTo>
                    <a:pt x="118407" y="73656"/>
                  </a:lnTo>
                  <a:lnTo>
                    <a:pt x="118997" y="75382"/>
                  </a:lnTo>
                  <a:lnTo>
                    <a:pt x="119469" y="77058"/>
                  </a:lnTo>
                  <a:lnTo>
                    <a:pt x="119764" y="78833"/>
                  </a:lnTo>
                  <a:lnTo>
                    <a:pt x="119941" y="80608"/>
                  </a:lnTo>
                  <a:lnTo>
                    <a:pt x="119941" y="82382"/>
                  </a:lnTo>
                  <a:lnTo>
                    <a:pt x="119941" y="83911"/>
                  </a:lnTo>
                  <a:lnTo>
                    <a:pt x="119941" y="83911"/>
                  </a:lnTo>
                  <a:lnTo>
                    <a:pt x="119941" y="86672"/>
                  </a:lnTo>
                  <a:lnTo>
                    <a:pt x="119587" y="89235"/>
                  </a:lnTo>
                  <a:lnTo>
                    <a:pt x="119292" y="91750"/>
                  </a:lnTo>
                  <a:lnTo>
                    <a:pt x="118702" y="94067"/>
                  </a:lnTo>
                  <a:lnTo>
                    <a:pt x="117935" y="96236"/>
                  </a:lnTo>
                  <a:lnTo>
                    <a:pt x="117168" y="98356"/>
                  </a:lnTo>
                  <a:lnTo>
                    <a:pt x="116283" y="100279"/>
                  </a:lnTo>
                  <a:lnTo>
                    <a:pt x="115044" y="102152"/>
                  </a:lnTo>
                  <a:lnTo>
                    <a:pt x="113864" y="103927"/>
                  </a:lnTo>
                  <a:lnTo>
                    <a:pt x="112507" y="105456"/>
                  </a:lnTo>
                  <a:lnTo>
                    <a:pt x="110973" y="106984"/>
                  </a:lnTo>
                  <a:lnTo>
                    <a:pt x="109262" y="108414"/>
                  </a:lnTo>
                  <a:lnTo>
                    <a:pt x="107492" y="109794"/>
                  </a:lnTo>
                  <a:lnTo>
                    <a:pt x="105663" y="110928"/>
                  </a:lnTo>
                  <a:lnTo>
                    <a:pt x="103657" y="112062"/>
                  </a:lnTo>
                  <a:lnTo>
                    <a:pt x="101533" y="113097"/>
                  </a:lnTo>
                  <a:lnTo>
                    <a:pt x="99292" y="114083"/>
                  </a:lnTo>
                  <a:lnTo>
                    <a:pt x="96873" y="114971"/>
                  </a:lnTo>
                  <a:lnTo>
                    <a:pt x="94395" y="115760"/>
                  </a:lnTo>
                  <a:lnTo>
                    <a:pt x="91858" y="116400"/>
                  </a:lnTo>
                  <a:lnTo>
                    <a:pt x="89262" y="116992"/>
                  </a:lnTo>
                  <a:lnTo>
                    <a:pt x="86371" y="117633"/>
                  </a:lnTo>
                  <a:lnTo>
                    <a:pt x="83480" y="118027"/>
                  </a:lnTo>
                  <a:lnTo>
                    <a:pt x="80589" y="118520"/>
                  </a:lnTo>
                  <a:lnTo>
                    <a:pt x="74395" y="119161"/>
                  </a:lnTo>
                  <a:lnTo>
                    <a:pt x="67846" y="119556"/>
                  </a:lnTo>
                  <a:lnTo>
                    <a:pt x="60884" y="119802"/>
                  </a:lnTo>
                  <a:lnTo>
                    <a:pt x="53746" y="119950"/>
                  </a:lnTo>
                  <a:close/>
                  <a:moveTo>
                    <a:pt x="85486" y="34363"/>
                  </a:moveTo>
                  <a:lnTo>
                    <a:pt x="85486" y="34363"/>
                  </a:lnTo>
                  <a:lnTo>
                    <a:pt x="85486" y="32341"/>
                  </a:lnTo>
                  <a:lnTo>
                    <a:pt x="85014" y="30566"/>
                  </a:lnTo>
                  <a:lnTo>
                    <a:pt x="84542" y="28890"/>
                  </a:lnTo>
                  <a:lnTo>
                    <a:pt x="83657" y="27510"/>
                  </a:lnTo>
                  <a:lnTo>
                    <a:pt x="82713" y="26376"/>
                  </a:lnTo>
                  <a:lnTo>
                    <a:pt x="81356" y="25341"/>
                  </a:lnTo>
                  <a:lnTo>
                    <a:pt x="80000" y="24453"/>
                  </a:lnTo>
                  <a:lnTo>
                    <a:pt x="78348" y="23714"/>
                  </a:lnTo>
                  <a:lnTo>
                    <a:pt x="76342" y="23073"/>
                  </a:lnTo>
                  <a:lnTo>
                    <a:pt x="74218" y="22580"/>
                  </a:lnTo>
                  <a:lnTo>
                    <a:pt x="71976" y="22185"/>
                  </a:lnTo>
                  <a:lnTo>
                    <a:pt x="69380" y="21939"/>
                  </a:lnTo>
                  <a:lnTo>
                    <a:pt x="66489" y="21791"/>
                  </a:lnTo>
                  <a:lnTo>
                    <a:pt x="63598" y="21692"/>
                  </a:lnTo>
                  <a:lnTo>
                    <a:pt x="56932" y="21544"/>
                  </a:lnTo>
                  <a:lnTo>
                    <a:pt x="56932" y="21544"/>
                  </a:lnTo>
                  <a:lnTo>
                    <a:pt x="49793" y="21544"/>
                  </a:lnTo>
                  <a:lnTo>
                    <a:pt x="42654" y="21692"/>
                  </a:lnTo>
                  <a:lnTo>
                    <a:pt x="42654" y="49449"/>
                  </a:lnTo>
                  <a:lnTo>
                    <a:pt x="61946" y="49449"/>
                  </a:lnTo>
                  <a:lnTo>
                    <a:pt x="61946" y="49449"/>
                  </a:lnTo>
                  <a:lnTo>
                    <a:pt x="65427" y="49301"/>
                  </a:lnTo>
                  <a:lnTo>
                    <a:pt x="68495" y="49202"/>
                  </a:lnTo>
                  <a:lnTo>
                    <a:pt x="71327" y="48956"/>
                  </a:lnTo>
                  <a:lnTo>
                    <a:pt x="73746" y="48414"/>
                  </a:lnTo>
                  <a:lnTo>
                    <a:pt x="75929" y="47921"/>
                  </a:lnTo>
                  <a:lnTo>
                    <a:pt x="77876" y="47428"/>
                  </a:lnTo>
                  <a:lnTo>
                    <a:pt x="79528" y="46688"/>
                  </a:lnTo>
                  <a:lnTo>
                    <a:pt x="80884" y="45751"/>
                  </a:lnTo>
                  <a:lnTo>
                    <a:pt x="82123" y="44864"/>
                  </a:lnTo>
                  <a:lnTo>
                    <a:pt x="83185" y="43878"/>
                  </a:lnTo>
                  <a:lnTo>
                    <a:pt x="83952" y="42744"/>
                  </a:lnTo>
                  <a:lnTo>
                    <a:pt x="84542" y="41462"/>
                  </a:lnTo>
                  <a:lnTo>
                    <a:pt x="85014" y="40180"/>
                  </a:lnTo>
                  <a:lnTo>
                    <a:pt x="85309" y="38652"/>
                  </a:lnTo>
                  <a:lnTo>
                    <a:pt x="85486" y="37124"/>
                  </a:lnTo>
                  <a:lnTo>
                    <a:pt x="85486" y="35497"/>
                  </a:lnTo>
                  <a:lnTo>
                    <a:pt x="85486" y="34363"/>
                  </a:lnTo>
                  <a:close/>
                  <a:moveTo>
                    <a:pt x="85899" y="81988"/>
                  </a:moveTo>
                  <a:lnTo>
                    <a:pt x="85899" y="81988"/>
                  </a:lnTo>
                  <a:lnTo>
                    <a:pt x="85781" y="80361"/>
                  </a:lnTo>
                  <a:lnTo>
                    <a:pt x="85604" y="78685"/>
                  </a:lnTo>
                  <a:lnTo>
                    <a:pt x="85309" y="77304"/>
                  </a:lnTo>
                  <a:lnTo>
                    <a:pt x="84837" y="75924"/>
                  </a:lnTo>
                  <a:lnTo>
                    <a:pt x="84070" y="74642"/>
                  </a:lnTo>
                  <a:lnTo>
                    <a:pt x="83362" y="73360"/>
                  </a:lnTo>
                  <a:lnTo>
                    <a:pt x="82300" y="72374"/>
                  </a:lnTo>
                  <a:lnTo>
                    <a:pt x="81061" y="71339"/>
                  </a:lnTo>
                  <a:lnTo>
                    <a:pt x="79528" y="70599"/>
                  </a:lnTo>
                  <a:lnTo>
                    <a:pt x="77876" y="69811"/>
                  </a:lnTo>
                  <a:lnTo>
                    <a:pt x="76047" y="69170"/>
                  </a:lnTo>
                  <a:lnTo>
                    <a:pt x="73746" y="68677"/>
                  </a:lnTo>
                  <a:lnTo>
                    <a:pt x="71327" y="68282"/>
                  </a:lnTo>
                  <a:lnTo>
                    <a:pt x="68613" y="67937"/>
                  </a:lnTo>
                  <a:lnTo>
                    <a:pt x="65722" y="67789"/>
                  </a:lnTo>
                  <a:lnTo>
                    <a:pt x="62418" y="67789"/>
                  </a:lnTo>
                  <a:lnTo>
                    <a:pt x="42654" y="67789"/>
                  </a:lnTo>
                  <a:lnTo>
                    <a:pt x="42654" y="98110"/>
                  </a:lnTo>
                  <a:lnTo>
                    <a:pt x="42654" y="98110"/>
                  </a:lnTo>
                  <a:lnTo>
                    <a:pt x="49498" y="98258"/>
                  </a:lnTo>
                  <a:lnTo>
                    <a:pt x="56637" y="98258"/>
                  </a:lnTo>
                  <a:lnTo>
                    <a:pt x="56637" y="98258"/>
                  </a:lnTo>
                  <a:lnTo>
                    <a:pt x="63598" y="98110"/>
                  </a:lnTo>
                  <a:lnTo>
                    <a:pt x="66666" y="97962"/>
                  </a:lnTo>
                  <a:lnTo>
                    <a:pt x="69498" y="97715"/>
                  </a:lnTo>
                  <a:lnTo>
                    <a:pt x="72271" y="97370"/>
                  </a:lnTo>
                  <a:lnTo>
                    <a:pt x="74513" y="96828"/>
                  </a:lnTo>
                  <a:lnTo>
                    <a:pt x="76814" y="96236"/>
                  </a:lnTo>
                  <a:lnTo>
                    <a:pt x="78643" y="95595"/>
                  </a:lnTo>
                  <a:lnTo>
                    <a:pt x="80471" y="94708"/>
                  </a:lnTo>
                  <a:lnTo>
                    <a:pt x="81828" y="93672"/>
                  </a:lnTo>
                  <a:lnTo>
                    <a:pt x="83008" y="92539"/>
                  </a:lnTo>
                  <a:lnTo>
                    <a:pt x="84070" y="91158"/>
                  </a:lnTo>
                  <a:lnTo>
                    <a:pt x="84837" y="89630"/>
                  </a:lnTo>
                  <a:lnTo>
                    <a:pt x="85486" y="87855"/>
                  </a:lnTo>
                  <a:lnTo>
                    <a:pt x="85781" y="85932"/>
                  </a:lnTo>
                  <a:lnTo>
                    <a:pt x="85899" y="83763"/>
                  </a:lnTo>
                  <a:lnTo>
                    <a:pt x="85899" y="8198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873500" y="5695950"/>
              <a:ext cx="217500" cy="37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4" y="119884"/>
                  </a:moveTo>
                  <a:lnTo>
                    <a:pt x="594" y="107976"/>
                  </a:lnTo>
                  <a:lnTo>
                    <a:pt x="47920" y="107167"/>
                  </a:lnTo>
                  <a:lnTo>
                    <a:pt x="47920" y="15260"/>
                  </a:lnTo>
                  <a:lnTo>
                    <a:pt x="0" y="24161"/>
                  </a:lnTo>
                  <a:lnTo>
                    <a:pt x="0" y="11329"/>
                  </a:lnTo>
                  <a:lnTo>
                    <a:pt x="54653" y="0"/>
                  </a:lnTo>
                  <a:lnTo>
                    <a:pt x="72871" y="0"/>
                  </a:lnTo>
                  <a:lnTo>
                    <a:pt x="72871" y="107167"/>
                  </a:lnTo>
                  <a:lnTo>
                    <a:pt x="119801" y="107976"/>
                  </a:lnTo>
                  <a:lnTo>
                    <a:pt x="119801" y="119884"/>
                  </a:lnTo>
                  <a:lnTo>
                    <a:pt x="594" y="119884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4221162" y="5692775"/>
              <a:ext cx="257100" cy="3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957" y="119887"/>
                  </a:moveTo>
                  <a:lnTo>
                    <a:pt x="54957" y="119887"/>
                  </a:lnTo>
                  <a:lnTo>
                    <a:pt x="47058" y="119887"/>
                  </a:lnTo>
                  <a:lnTo>
                    <a:pt x="39831" y="119662"/>
                  </a:lnTo>
                  <a:lnTo>
                    <a:pt x="25882" y="118761"/>
                  </a:lnTo>
                  <a:lnTo>
                    <a:pt x="15126" y="117636"/>
                  </a:lnTo>
                  <a:lnTo>
                    <a:pt x="7731" y="116735"/>
                  </a:lnTo>
                  <a:lnTo>
                    <a:pt x="7731" y="94446"/>
                  </a:lnTo>
                  <a:lnTo>
                    <a:pt x="23865" y="94446"/>
                  </a:lnTo>
                  <a:lnTo>
                    <a:pt x="26386" y="107166"/>
                  </a:lnTo>
                  <a:lnTo>
                    <a:pt x="26386" y="107166"/>
                  </a:lnTo>
                  <a:lnTo>
                    <a:pt x="40168" y="107504"/>
                  </a:lnTo>
                  <a:lnTo>
                    <a:pt x="54453" y="107729"/>
                  </a:lnTo>
                  <a:lnTo>
                    <a:pt x="54453" y="107729"/>
                  </a:lnTo>
                  <a:lnTo>
                    <a:pt x="61344" y="107504"/>
                  </a:lnTo>
                  <a:lnTo>
                    <a:pt x="67899" y="107166"/>
                  </a:lnTo>
                  <a:lnTo>
                    <a:pt x="73445" y="106266"/>
                  </a:lnTo>
                  <a:lnTo>
                    <a:pt x="78319" y="105478"/>
                  </a:lnTo>
                  <a:lnTo>
                    <a:pt x="82184" y="104240"/>
                  </a:lnTo>
                  <a:lnTo>
                    <a:pt x="86050" y="102776"/>
                  </a:lnTo>
                  <a:lnTo>
                    <a:pt x="89075" y="101088"/>
                  </a:lnTo>
                  <a:lnTo>
                    <a:pt x="91260" y="99061"/>
                  </a:lnTo>
                  <a:lnTo>
                    <a:pt x="93445" y="96697"/>
                  </a:lnTo>
                  <a:lnTo>
                    <a:pt x="95126" y="94446"/>
                  </a:lnTo>
                  <a:lnTo>
                    <a:pt x="95966" y="91857"/>
                  </a:lnTo>
                  <a:lnTo>
                    <a:pt x="96806" y="89268"/>
                  </a:lnTo>
                  <a:lnTo>
                    <a:pt x="97647" y="86003"/>
                  </a:lnTo>
                  <a:lnTo>
                    <a:pt x="98151" y="82851"/>
                  </a:lnTo>
                  <a:lnTo>
                    <a:pt x="98151" y="76210"/>
                  </a:lnTo>
                  <a:lnTo>
                    <a:pt x="98151" y="70694"/>
                  </a:lnTo>
                  <a:lnTo>
                    <a:pt x="98151" y="70694"/>
                  </a:lnTo>
                  <a:lnTo>
                    <a:pt x="88739" y="72157"/>
                  </a:lnTo>
                  <a:lnTo>
                    <a:pt x="77815" y="73283"/>
                  </a:lnTo>
                  <a:lnTo>
                    <a:pt x="67563" y="74183"/>
                  </a:lnTo>
                  <a:lnTo>
                    <a:pt x="57478" y="74409"/>
                  </a:lnTo>
                  <a:lnTo>
                    <a:pt x="57478" y="74409"/>
                  </a:lnTo>
                  <a:lnTo>
                    <a:pt x="47058" y="74183"/>
                  </a:lnTo>
                  <a:lnTo>
                    <a:pt x="41512" y="73846"/>
                  </a:lnTo>
                  <a:lnTo>
                    <a:pt x="36302" y="73283"/>
                  </a:lnTo>
                  <a:lnTo>
                    <a:pt x="31596" y="72720"/>
                  </a:lnTo>
                  <a:lnTo>
                    <a:pt x="26722" y="71594"/>
                  </a:lnTo>
                  <a:lnTo>
                    <a:pt x="22016" y="70356"/>
                  </a:lnTo>
                  <a:lnTo>
                    <a:pt x="18151" y="68893"/>
                  </a:lnTo>
                  <a:lnTo>
                    <a:pt x="14285" y="67204"/>
                  </a:lnTo>
                  <a:lnTo>
                    <a:pt x="10756" y="64840"/>
                  </a:lnTo>
                  <a:lnTo>
                    <a:pt x="7394" y="62589"/>
                  </a:lnTo>
                  <a:lnTo>
                    <a:pt x="4705" y="59662"/>
                  </a:lnTo>
                  <a:lnTo>
                    <a:pt x="2689" y="56172"/>
                  </a:lnTo>
                  <a:lnTo>
                    <a:pt x="1344" y="52457"/>
                  </a:lnTo>
                  <a:lnTo>
                    <a:pt x="504" y="48067"/>
                  </a:lnTo>
                  <a:lnTo>
                    <a:pt x="0" y="43114"/>
                  </a:lnTo>
                  <a:lnTo>
                    <a:pt x="0" y="36810"/>
                  </a:lnTo>
                  <a:lnTo>
                    <a:pt x="0" y="36810"/>
                  </a:lnTo>
                  <a:lnTo>
                    <a:pt x="504" y="30956"/>
                  </a:lnTo>
                  <a:lnTo>
                    <a:pt x="1680" y="26116"/>
                  </a:lnTo>
                  <a:lnTo>
                    <a:pt x="3529" y="21726"/>
                  </a:lnTo>
                  <a:lnTo>
                    <a:pt x="6050" y="17673"/>
                  </a:lnTo>
                  <a:lnTo>
                    <a:pt x="9579" y="14183"/>
                  </a:lnTo>
                  <a:lnTo>
                    <a:pt x="12941" y="11257"/>
                  </a:lnTo>
                  <a:lnTo>
                    <a:pt x="16974" y="8667"/>
                  </a:lnTo>
                  <a:lnTo>
                    <a:pt x="21176" y="6641"/>
                  </a:lnTo>
                  <a:lnTo>
                    <a:pt x="25882" y="4615"/>
                  </a:lnTo>
                  <a:lnTo>
                    <a:pt x="30756" y="3489"/>
                  </a:lnTo>
                  <a:lnTo>
                    <a:pt x="35462" y="2363"/>
                  </a:lnTo>
                  <a:lnTo>
                    <a:pt x="40168" y="1463"/>
                  </a:lnTo>
                  <a:lnTo>
                    <a:pt x="45042" y="900"/>
                  </a:lnTo>
                  <a:lnTo>
                    <a:pt x="49747" y="337"/>
                  </a:lnTo>
                  <a:lnTo>
                    <a:pt x="58319" y="0"/>
                  </a:lnTo>
                  <a:lnTo>
                    <a:pt x="58319" y="0"/>
                  </a:lnTo>
                  <a:lnTo>
                    <a:pt x="69579" y="337"/>
                  </a:lnTo>
                  <a:lnTo>
                    <a:pt x="75294" y="900"/>
                  </a:lnTo>
                  <a:lnTo>
                    <a:pt x="80840" y="1463"/>
                  </a:lnTo>
                  <a:lnTo>
                    <a:pt x="86050" y="2363"/>
                  </a:lnTo>
                  <a:lnTo>
                    <a:pt x="91260" y="3827"/>
                  </a:lnTo>
                  <a:lnTo>
                    <a:pt x="95966" y="5515"/>
                  </a:lnTo>
                  <a:lnTo>
                    <a:pt x="100336" y="7542"/>
                  </a:lnTo>
                  <a:lnTo>
                    <a:pt x="104705" y="10131"/>
                  </a:lnTo>
                  <a:lnTo>
                    <a:pt x="108571" y="13283"/>
                  </a:lnTo>
                  <a:lnTo>
                    <a:pt x="111596" y="17110"/>
                  </a:lnTo>
                  <a:lnTo>
                    <a:pt x="114621" y="21500"/>
                  </a:lnTo>
                  <a:lnTo>
                    <a:pt x="116806" y="26341"/>
                  </a:lnTo>
                  <a:lnTo>
                    <a:pt x="118151" y="32195"/>
                  </a:lnTo>
                  <a:lnTo>
                    <a:pt x="119327" y="38836"/>
                  </a:lnTo>
                  <a:lnTo>
                    <a:pt x="119831" y="46041"/>
                  </a:lnTo>
                  <a:lnTo>
                    <a:pt x="119831" y="76210"/>
                  </a:lnTo>
                  <a:lnTo>
                    <a:pt x="119831" y="76210"/>
                  </a:lnTo>
                  <a:lnTo>
                    <a:pt x="119327" y="81388"/>
                  </a:lnTo>
                  <a:lnTo>
                    <a:pt x="118991" y="86341"/>
                  </a:lnTo>
                  <a:lnTo>
                    <a:pt x="118151" y="90619"/>
                  </a:lnTo>
                  <a:lnTo>
                    <a:pt x="116302" y="95009"/>
                  </a:lnTo>
                  <a:lnTo>
                    <a:pt x="114621" y="99061"/>
                  </a:lnTo>
                  <a:lnTo>
                    <a:pt x="111932" y="102551"/>
                  </a:lnTo>
                  <a:lnTo>
                    <a:pt x="108907" y="105703"/>
                  </a:lnTo>
                  <a:lnTo>
                    <a:pt x="105546" y="108630"/>
                  </a:lnTo>
                  <a:lnTo>
                    <a:pt x="101680" y="111557"/>
                  </a:lnTo>
                  <a:lnTo>
                    <a:pt x="96806" y="113583"/>
                  </a:lnTo>
                  <a:lnTo>
                    <a:pt x="91764" y="115609"/>
                  </a:lnTo>
                  <a:lnTo>
                    <a:pt x="85546" y="117298"/>
                  </a:lnTo>
                  <a:lnTo>
                    <a:pt x="79159" y="118424"/>
                  </a:lnTo>
                  <a:lnTo>
                    <a:pt x="71764" y="119324"/>
                  </a:lnTo>
                  <a:lnTo>
                    <a:pt x="63529" y="119887"/>
                  </a:lnTo>
                  <a:lnTo>
                    <a:pt x="54957" y="119887"/>
                  </a:lnTo>
                  <a:close/>
                  <a:moveTo>
                    <a:pt x="98151" y="45140"/>
                  </a:moveTo>
                  <a:lnTo>
                    <a:pt x="98151" y="45140"/>
                  </a:lnTo>
                  <a:lnTo>
                    <a:pt x="98151" y="40525"/>
                  </a:lnTo>
                  <a:lnTo>
                    <a:pt x="97310" y="36247"/>
                  </a:lnTo>
                  <a:lnTo>
                    <a:pt x="96470" y="32195"/>
                  </a:lnTo>
                  <a:lnTo>
                    <a:pt x="95630" y="28705"/>
                  </a:lnTo>
                  <a:lnTo>
                    <a:pt x="93781" y="25778"/>
                  </a:lnTo>
                  <a:lnTo>
                    <a:pt x="92100" y="23189"/>
                  </a:lnTo>
                  <a:lnTo>
                    <a:pt x="89915" y="20825"/>
                  </a:lnTo>
                  <a:lnTo>
                    <a:pt x="87394" y="18799"/>
                  </a:lnTo>
                  <a:lnTo>
                    <a:pt x="84705" y="17110"/>
                  </a:lnTo>
                  <a:lnTo>
                    <a:pt x="81680" y="15647"/>
                  </a:lnTo>
                  <a:lnTo>
                    <a:pt x="78319" y="14521"/>
                  </a:lnTo>
                  <a:lnTo>
                    <a:pt x="74789" y="13846"/>
                  </a:lnTo>
                  <a:lnTo>
                    <a:pt x="70924" y="13058"/>
                  </a:lnTo>
                  <a:lnTo>
                    <a:pt x="67058" y="12720"/>
                  </a:lnTo>
                  <a:lnTo>
                    <a:pt x="62689" y="12495"/>
                  </a:lnTo>
                  <a:lnTo>
                    <a:pt x="58319" y="12495"/>
                  </a:lnTo>
                  <a:lnTo>
                    <a:pt x="58319" y="12495"/>
                  </a:lnTo>
                  <a:lnTo>
                    <a:pt x="54453" y="12495"/>
                  </a:lnTo>
                  <a:lnTo>
                    <a:pt x="51092" y="12720"/>
                  </a:lnTo>
                  <a:lnTo>
                    <a:pt x="47563" y="13283"/>
                  </a:lnTo>
                  <a:lnTo>
                    <a:pt x="44033" y="13846"/>
                  </a:lnTo>
                  <a:lnTo>
                    <a:pt x="40672" y="14521"/>
                  </a:lnTo>
                  <a:lnTo>
                    <a:pt x="37647" y="15647"/>
                  </a:lnTo>
                  <a:lnTo>
                    <a:pt x="34957" y="16772"/>
                  </a:lnTo>
                  <a:lnTo>
                    <a:pt x="32436" y="18011"/>
                  </a:lnTo>
                  <a:lnTo>
                    <a:pt x="29915" y="19699"/>
                  </a:lnTo>
                  <a:lnTo>
                    <a:pt x="27731" y="21500"/>
                  </a:lnTo>
                  <a:lnTo>
                    <a:pt x="25882" y="23527"/>
                  </a:lnTo>
                  <a:lnTo>
                    <a:pt x="24201" y="25778"/>
                  </a:lnTo>
                  <a:lnTo>
                    <a:pt x="22857" y="28142"/>
                  </a:lnTo>
                  <a:lnTo>
                    <a:pt x="22016" y="30731"/>
                  </a:lnTo>
                  <a:lnTo>
                    <a:pt x="21680" y="33545"/>
                  </a:lnTo>
                  <a:lnTo>
                    <a:pt x="21176" y="36810"/>
                  </a:lnTo>
                  <a:lnTo>
                    <a:pt x="21176" y="42551"/>
                  </a:lnTo>
                  <a:lnTo>
                    <a:pt x="21176" y="42551"/>
                  </a:lnTo>
                  <a:lnTo>
                    <a:pt x="21680" y="45816"/>
                  </a:lnTo>
                  <a:lnTo>
                    <a:pt x="22016" y="48630"/>
                  </a:lnTo>
                  <a:lnTo>
                    <a:pt x="22857" y="50994"/>
                  </a:lnTo>
                  <a:lnTo>
                    <a:pt x="23865" y="53245"/>
                  </a:lnTo>
                  <a:lnTo>
                    <a:pt x="25546" y="55046"/>
                  </a:lnTo>
                  <a:lnTo>
                    <a:pt x="26722" y="56735"/>
                  </a:lnTo>
                  <a:lnTo>
                    <a:pt x="29075" y="58198"/>
                  </a:lnTo>
                  <a:lnTo>
                    <a:pt x="31092" y="59324"/>
                  </a:lnTo>
                  <a:lnTo>
                    <a:pt x="33781" y="60225"/>
                  </a:lnTo>
                  <a:lnTo>
                    <a:pt x="36806" y="61125"/>
                  </a:lnTo>
                  <a:lnTo>
                    <a:pt x="39831" y="61688"/>
                  </a:lnTo>
                  <a:lnTo>
                    <a:pt x="42857" y="62026"/>
                  </a:lnTo>
                  <a:lnTo>
                    <a:pt x="50252" y="62589"/>
                  </a:lnTo>
                  <a:lnTo>
                    <a:pt x="58823" y="62814"/>
                  </a:lnTo>
                  <a:lnTo>
                    <a:pt x="58823" y="62814"/>
                  </a:lnTo>
                  <a:lnTo>
                    <a:pt x="66554" y="62589"/>
                  </a:lnTo>
                  <a:lnTo>
                    <a:pt x="76470" y="62251"/>
                  </a:lnTo>
                  <a:lnTo>
                    <a:pt x="87394" y="61463"/>
                  </a:lnTo>
                  <a:lnTo>
                    <a:pt x="98151" y="60000"/>
                  </a:lnTo>
                  <a:lnTo>
                    <a:pt x="98151" y="4514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4606925" y="5694362"/>
              <a:ext cx="263400" cy="3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63" y="119887"/>
                  </a:moveTo>
                  <a:lnTo>
                    <a:pt x="59673" y="119887"/>
                  </a:lnTo>
                  <a:lnTo>
                    <a:pt x="59673" y="119887"/>
                  </a:lnTo>
                  <a:lnTo>
                    <a:pt x="48719" y="119549"/>
                  </a:lnTo>
                  <a:lnTo>
                    <a:pt x="43651" y="119549"/>
                  </a:lnTo>
                  <a:lnTo>
                    <a:pt x="38256" y="118986"/>
                  </a:lnTo>
                  <a:lnTo>
                    <a:pt x="33188" y="118424"/>
                  </a:lnTo>
                  <a:lnTo>
                    <a:pt x="28119" y="117523"/>
                  </a:lnTo>
                  <a:lnTo>
                    <a:pt x="23542" y="116397"/>
                  </a:lnTo>
                  <a:lnTo>
                    <a:pt x="19291" y="114934"/>
                  </a:lnTo>
                  <a:lnTo>
                    <a:pt x="15040" y="112908"/>
                  </a:lnTo>
                  <a:lnTo>
                    <a:pt x="11280" y="110544"/>
                  </a:lnTo>
                  <a:lnTo>
                    <a:pt x="8010" y="107729"/>
                  </a:lnTo>
                  <a:lnTo>
                    <a:pt x="5395" y="104240"/>
                  </a:lnTo>
                  <a:lnTo>
                    <a:pt x="2942" y="100187"/>
                  </a:lnTo>
                  <a:lnTo>
                    <a:pt x="1307" y="95572"/>
                  </a:lnTo>
                  <a:lnTo>
                    <a:pt x="490" y="90281"/>
                  </a:lnTo>
                  <a:lnTo>
                    <a:pt x="0" y="84202"/>
                  </a:lnTo>
                  <a:lnTo>
                    <a:pt x="0" y="83076"/>
                  </a:lnTo>
                  <a:lnTo>
                    <a:pt x="0" y="83076"/>
                  </a:lnTo>
                  <a:lnTo>
                    <a:pt x="490" y="78461"/>
                  </a:lnTo>
                  <a:lnTo>
                    <a:pt x="1307" y="74409"/>
                  </a:lnTo>
                  <a:lnTo>
                    <a:pt x="2452" y="70581"/>
                  </a:lnTo>
                  <a:lnTo>
                    <a:pt x="4577" y="67429"/>
                  </a:lnTo>
                  <a:lnTo>
                    <a:pt x="7193" y="64502"/>
                  </a:lnTo>
                  <a:lnTo>
                    <a:pt x="10463" y="61913"/>
                  </a:lnTo>
                  <a:lnTo>
                    <a:pt x="14223" y="59662"/>
                  </a:lnTo>
                  <a:lnTo>
                    <a:pt x="18474" y="57636"/>
                  </a:lnTo>
                  <a:lnTo>
                    <a:pt x="18474" y="57636"/>
                  </a:lnTo>
                  <a:lnTo>
                    <a:pt x="14713" y="55609"/>
                  </a:lnTo>
                  <a:lnTo>
                    <a:pt x="10953" y="53583"/>
                  </a:lnTo>
                  <a:lnTo>
                    <a:pt x="8010" y="50881"/>
                  </a:lnTo>
                  <a:lnTo>
                    <a:pt x="5395" y="48067"/>
                  </a:lnTo>
                  <a:lnTo>
                    <a:pt x="3269" y="44803"/>
                  </a:lnTo>
                  <a:lnTo>
                    <a:pt x="2125" y="41313"/>
                  </a:lnTo>
                  <a:lnTo>
                    <a:pt x="1307" y="37598"/>
                  </a:lnTo>
                  <a:lnTo>
                    <a:pt x="817" y="33208"/>
                  </a:lnTo>
                  <a:lnTo>
                    <a:pt x="817" y="31519"/>
                  </a:lnTo>
                  <a:lnTo>
                    <a:pt x="817" y="31519"/>
                  </a:lnTo>
                  <a:lnTo>
                    <a:pt x="1307" y="26566"/>
                  </a:lnTo>
                  <a:lnTo>
                    <a:pt x="2125" y="22514"/>
                  </a:lnTo>
                  <a:lnTo>
                    <a:pt x="3760" y="18461"/>
                  </a:lnTo>
                  <a:lnTo>
                    <a:pt x="5885" y="15309"/>
                  </a:lnTo>
                  <a:lnTo>
                    <a:pt x="8828" y="12382"/>
                  </a:lnTo>
                  <a:lnTo>
                    <a:pt x="11771" y="9793"/>
                  </a:lnTo>
                  <a:lnTo>
                    <a:pt x="15531" y="7429"/>
                  </a:lnTo>
                  <a:lnTo>
                    <a:pt x="19291" y="5741"/>
                  </a:lnTo>
                  <a:lnTo>
                    <a:pt x="24032" y="4052"/>
                  </a:lnTo>
                  <a:lnTo>
                    <a:pt x="28610" y="2814"/>
                  </a:lnTo>
                  <a:lnTo>
                    <a:pt x="33188" y="2026"/>
                  </a:lnTo>
                  <a:lnTo>
                    <a:pt x="38256" y="1125"/>
                  </a:lnTo>
                  <a:lnTo>
                    <a:pt x="43651" y="562"/>
                  </a:lnTo>
                  <a:lnTo>
                    <a:pt x="48719" y="225"/>
                  </a:lnTo>
                  <a:lnTo>
                    <a:pt x="59673" y="0"/>
                  </a:lnTo>
                  <a:lnTo>
                    <a:pt x="60163" y="0"/>
                  </a:lnTo>
                  <a:lnTo>
                    <a:pt x="60163" y="0"/>
                  </a:lnTo>
                  <a:lnTo>
                    <a:pt x="71117" y="225"/>
                  </a:lnTo>
                  <a:lnTo>
                    <a:pt x="76512" y="562"/>
                  </a:lnTo>
                  <a:lnTo>
                    <a:pt x="81580" y="1125"/>
                  </a:lnTo>
                  <a:lnTo>
                    <a:pt x="86648" y="2026"/>
                  </a:lnTo>
                  <a:lnTo>
                    <a:pt x="91716" y="2814"/>
                  </a:lnTo>
                  <a:lnTo>
                    <a:pt x="96294" y="4052"/>
                  </a:lnTo>
                  <a:lnTo>
                    <a:pt x="100544" y="5741"/>
                  </a:lnTo>
                  <a:lnTo>
                    <a:pt x="104305" y="7429"/>
                  </a:lnTo>
                  <a:lnTo>
                    <a:pt x="108065" y="9793"/>
                  </a:lnTo>
                  <a:lnTo>
                    <a:pt x="111498" y="12382"/>
                  </a:lnTo>
                  <a:lnTo>
                    <a:pt x="113950" y="15309"/>
                  </a:lnTo>
                  <a:lnTo>
                    <a:pt x="116076" y="18461"/>
                  </a:lnTo>
                  <a:lnTo>
                    <a:pt x="117711" y="22514"/>
                  </a:lnTo>
                  <a:lnTo>
                    <a:pt x="119019" y="26566"/>
                  </a:lnTo>
                  <a:lnTo>
                    <a:pt x="119019" y="31519"/>
                  </a:lnTo>
                  <a:lnTo>
                    <a:pt x="119019" y="33208"/>
                  </a:lnTo>
                  <a:lnTo>
                    <a:pt x="119019" y="33208"/>
                  </a:lnTo>
                  <a:lnTo>
                    <a:pt x="119019" y="37598"/>
                  </a:lnTo>
                  <a:lnTo>
                    <a:pt x="117711" y="41313"/>
                  </a:lnTo>
                  <a:lnTo>
                    <a:pt x="116566" y="44803"/>
                  </a:lnTo>
                  <a:lnTo>
                    <a:pt x="114441" y="48067"/>
                  </a:lnTo>
                  <a:lnTo>
                    <a:pt x="111825" y="50881"/>
                  </a:lnTo>
                  <a:lnTo>
                    <a:pt x="108882" y="53583"/>
                  </a:lnTo>
                  <a:lnTo>
                    <a:pt x="105613" y="55609"/>
                  </a:lnTo>
                  <a:lnTo>
                    <a:pt x="101362" y="57636"/>
                  </a:lnTo>
                  <a:lnTo>
                    <a:pt x="101362" y="57636"/>
                  </a:lnTo>
                  <a:lnTo>
                    <a:pt x="105613" y="59662"/>
                  </a:lnTo>
                  <a:lnTo>
                    <a:pt x="109373" y="61913"/>
                  </a:lnTo>
                  <a:lnTo>
                    <a:pt x="112806" y="64502"/>
                  </a:lnTo>
                  <a:lnTo>
                    <a:pt x="115258" y="67429"/>
                  </a:lnTo>
                  <a:lnTo>
                    <a:pt x="117384" y="70581"/>
                  </a:lnTo>
                  <a:lnTo>
                    <a:pt x="118528" y="74409"/>
                  </a:lnTo>
                  <a:lnTo>
                    <a:pt x="119509" y="78461"/>
                  </a:lnTo>
                  <a:lnTo>
                    <a:pt x="119836" y="83076"/>
                  </a:lnTo>
                  <a:lnTo>
                    <a:pt x="119836" y="84202"/>
                  </a:lnTo>
                  <a:lnTo>
                    <a:pt x="119836" y="84202"/>
                  </a:lnTo>
                  <a:lnTo>
                    <a:pt x="119509" y="90281"/>
                  </a:lnTo>
                  <a:lnTo>
                    <a:pt x="118528" y="95572"/>
                  </a:lnTo>
                  <a:lnTo>
                    <a:pt x="116893" y="100187"/>
                  </a:lnTo>
                  <a:lnTo>
                    <a:pt x="114441" y="104240"/>
                  </a:lnTo>
                  <a:lnTo>
                    <a:pt x="111825" y="107729"/>
                  </a:lnTo>
                  <a:lnTo>
                    <a:pt x="108555" y="110544"/>
                  </a:lnTo>
                  <a:lnTo>
                    <a:pt x="104795" y="112908"/>
                  </a:lnTo>
                  <a:lnTo>
                    <a:pt x="100871" y="114934"/>
                  </a:lnTo>
                  <a:lnTo>
                    <a:pt x="96294" y="116397"/>
                  </a:lnTo>
                  <a:lnTo>
                    <a:pt x="91716" y="117523"/>
                  </a:lnTo>
                  <a:lnTo>
                    <a:pt x="86648" y="118424"/>
                  </a:lnTo>
                  <a:lnTo>
                    <a:pt x="81580" y="118986"/>
                  </a:lnTo>
                  <a:lnTo>
                    <a:pt x="76512" y="119549"/>
                  </a:lnTo>
                  <a:lnTo>
                    <a:pt x="71117" y="119549"/>
                  </a:lnTo>
                  <a:lnTo>
                    <a:pt x="60163" y="119887"/>
                  </a:lnTo>
                  <a:close/>
                  <a:moveTo>
                    <a:pt x="98910" y="83076"/>
                  </a:moveTo>
                  <a:lnTo>
                    <a:pt x="98910" y="83076"/>
                  </a:lnTo>
                  <a:lnTo>
                    <a:pt x="98910" y="78461"/>
                  </a:lnTo>
                  <a:lnTo>
                    <a:pt x="97929" y="74409"/>
                  </a:lnTo>
                  <a:lnTo>
                    <a:pt x="96294" y="70919"/>
                  </a:lnTo>
                  <a:lnTo>
                    <a:pt x="94986" y="69455"/>
                  </a:lnTo>
                  <a:lnTo>
                    <a:pt x="93841" y="68330"/>
                  </a:lnTo>
                  <a:lnTo>
                    <a:pt x="92534" y="67091"/>
                  </a:lnTo>
                  <a:lnTo>
                    <a:pt x="90899" y="66303"/>
                  </a:lnTo>
                  <a:lnTo>
                    <a:pt x="88773" y="65403"/>
                  </a:lnTo>
                  <a:lnTo>
                    <a:pt x="86648" y="64840"/>
                  </a:lnTo>
                  <a:lnTo>
                    <a:pt x="84196" y="64277"/>
                  </a:lnTo>
                  <a:lnTo>
                    <a:pt x="81580" y="63939"/>
                  </a:lnTo>
                  <a:lnTo>
                    <a:pt x="75367" y="63714"/>
                  </a:lnTo>
                  <a:lnTo>
                    <a:pt x="44632" y="63714"/>
                  </a:lnTo>
                  <a:lnTo>
                    <a:pt x="44632" y="63714"/>
                  </a:lnTo>
                  <a:lnTo>
                    <a:pt x="38256" y="63939"/>
                  </a:lnTo>
                  <a:lnTo>
                    <a:pt x="35803" y="64277"/>
                  </a:lnTo>
                  <a:lnTo>
                    <a:pt x="33188" y="64840"/>
                  </a:lnTo>
                  <a:lnTo>
                    <a:pt x="31062" y="65403"/>
                  </a:lnTo>
                  <a:lnTo>
                    <a:pt x="28937" y="66303"/>
                  </a:lnTo>
                  <a:lnTo>
                    <a:pt x="27302" y="67091"/>
                  </a:lnTo>
                  <a:lnTo>
                    <a:pt x="26158" y="68330"/>
                  </a:lnTo>
                  <a:lnTo>
                    <a:pt x="24850" y="69455"/>
                  </a:lnTo>
                  <a:lnTo>
                    <a:pt x="23542" y="70919"/>
                  </a:lnTo>
                  <a:lnTo>
                    <a:pt x="21907" y="74409"/>
                  </a:lnTo>
                  <a:lnTo>
                    <a:pt x="21089" y="78461"/>
                  </a:lnTo>
                  <a:lnTo>
                    <a:pt x="21089" y="83076"/>
                  </a:lnTo>
                  <a:lnTo>
                    <a:pt x="21089" y="84202"/>
                  </a:lnTo>
                  <a:lnTo>
                    <a:pt x="21089" y="84202"/>
                  </a:lnTo>
                  <a:lnTo>
                    <a:pt x="21089" y="88030"/>
                  </a:lnTo>
                  <a:lnTo>
                    <a:pt x="21416" y="91181"/>
                  </a:lnTo>
                  <a:lnTo>
                    <a:pt x="22724" y="94333"/>
                  </a:lnTo>
                  <a:lnTo>
                    <a:pt x="24032" y="96697"/>
                  </a:lnTo>
                  <a:lnTo>
                    <a:pt x="25177" y="99061"/>
                  </a:lnTo>
                  <a:lnTo>
                    <a:pt x="27302" y="100975"/>
                  </a:lnTo>
                  <a:lnTo>
                    <a:pt x="29427" y="102439"/>
                  </a:lnTo>
                  <a:lnTo>
                    <a:pt x="31880" y="103902"/>
                  </a:lnTo>
                  <a:lnTo>
                    <a:pt x="34495" y="104803"/>
                  </a:lnTo>
                  <a:lnTo>
                    <a:pt x="37438" y="105703"/>
                  </a:lnTo>
                  <a:lnTo>
                    <a:pt x="40708" y="106266"/>
                  </a:lnTo>
                  <a:lnTo>
                    <a:pt x="44141" y="106829"/>
                  </a:lnTo>
                  <a:lnTo>
                    <a:pt x="51335" y="107392"/>
                  </a:lnTo>
                  <a:lnTo>
                    <a:pt x="59673" y="107392"/>
                  </a:lnTo>
                  <a:lnTo>
                    <a:pt x="60163" y="107392"/>
                  </a:lnTo>
                  <a:lnTo>
                    <a:pt x="60163" y="107392"/>
                  </a:lnTo>
                  <a:lnTo>
                    <a:pt x="68501" y="107392"/>
                  </a:lnTo>
                  <a:lnTo>
                    <a:pt x="76185" y="106829"/>
                  </a:lnTo>
                  <a:lnTo>
                    <a:pt x="79455" y="106266"/>
                  </a:lnTo>
                  <a:lnTo>
                    <a:pt x="82397" y="105703"/>
                  </a:lnTo>
                  <a:lnTo>
                    <a:pt x="85340" y="104803"/>
                  </a:lnTo>
                  <a:lnTo>
                    <a:pt x="88283" y="103902"/>
                  </a:lnTo>
                  <a:lnTo>
                    <a:pt x="90408" y="102439"/>
                  </a:lnTo>
                  <a:lnTo>
                    <a:pt x="92861" y="100975"/>
                  </a:lnTo>
                  <a:lnTo>
                    <a:pt x="94659" y="99061"/>
                  </a:lnTo>
                  <a:lnTo>
                    <a:pt x="96294" y="96697"/>
                  </a:lnTo>
                  <a:lnTo>
                    <a:pt x="97602" y="94333"/>
                  </a:lnTo>
                  <a:lnTo>
                    <a:pt x="98419" y="91181"/>
                  </a:lnTo>
                  <a:lnTo>
                    <a:pt x="98910" y="88030"/>
                  </a:lnTo>
                  <a:lnTo>
                    <a:pt x="98910" y="84202"/>
                  </a:lnTo>
                  <a:lnTo>
                    <a:pt x="98910" y="83076"/>
                  </a:lnTo>
                  <a:close/>
                  <a:moveTo>
                    <a:pt x="98419" y="31519"/>
                  </a:moveTo>
                  <a:lnTo>
                    <a:pt x="98419" y="31519"/>
                  </a:lnTo>
                  <a:lnTo>
                    <a:pt x="98419" y="28367"/>
                  </a:lnTo>
                  <a:lnTo>
                    <a:pt x="97929" y="25778"/>
                  </a:lnTo>
                  <a:lnTo>
                    <a:pt x="97111" y="23414"/>
                  </a:lnTo>
                  <a:lnTo>
                    <a:pt x="95967" y="21388"/>
                  </a:lnTo>
                  <a:lnTo>
                    <a:pt x="94168" y="19699"/>
                  </a:lnTo>
                  <a:lnTo>
                    <a:pt x="92207" y="17898"/>
                  </a:lnTo>
                  <a:lnTo>
                    <a:pt x="89918" y="16772"/>
                  </a:lnTo>
                  <a:lnTo>
                    <a:pt x="87956" y="15647"/>
                  </a:lnTo>
                  <a:lnTo>
                    <a:pt x="85013" y="14746"/>
                  </a:lnTo>
                  <a:lnTo>
                    <a:pt x="82070" y="13846"/>
                  </a:lnTo>
                  <a:lnTo>
                    <a:pt x="79128" y="13283"/>
                  </a:lnTo>
                  <a:lnTo>
                    <a:pt x="75694" y="12945"/>
                  </a:lnTo>
                  <a:lnTo>
                    <a:pt x="68174" y="12382"/>
                  </a:lnTo>
                  <a:lnTo>
                    <a:pt x="60163" y="12157"/>
                  </a:lnTo>
                  <a:lnTo>
                    <a:pt x="59673" y="12157"/>
                  </a:lnTo>
                  <a:lnTo>
                    <a:pt x="59673" y="12157"/>
                  </a:lnTo>
                  <a:lnTo>
                    <a:pt x="51662" y="12382"/>
                  </a:lnTo>
                  <a:lnTo>
                    <a:pt x="44632" y="12945"/>
                  </a:lnTo>
                  <a:lnTo>
                    <a:pt x="41198" y="13283"/>
                  </a:lnTo>
                  <a:lnTo>
                    <a:pt x="37929" y="13846"/>
                  </a:lnTo>
                  <a:lnTo>
                    <a:pt x="34986" y="14746"/>
                  </a:lnTo>
                  <a:lnTo>
                    <a:pt x="32370" y="15647"/>
                  </a:lnTo>
                  <a:lnTo>
                    <a:pt x="29918" y="16772"/>
                  </a:lnTo>
                  <a:lnTo>
                    <a:pt x="27792" y="17898"/>
                  </a:lnTo>
                  <a:lnTo>
                    <a:pt x="25667" y="19699"/>
                  </a:lnTo>
                  <a:lnTo>
                    <a:pt x="24359" y="21388"/>
                  </a:lnTo>
                  <a:lnTo>
                    <a:pt x="23051" y="23414"/>
                  </a:lnTo>
                  <a:lnTo>
                    <a:pt x="22234" y="25778"/>
                  </a:lnTo>
                  <a:lnTo>
                    <a:pt x="21416" y="28367"/>
                  </a:lnTo>
                  <a:lnTo>
                    <a:pt x="21416" y="31519"/>
                  </a:lnTo>
                  <a:lnTo>
                    <a:pt x="21416" y="33208"/>
                  </a:lnTo>
                  <a:lnTo>
                    <a:pt x="21416" y="33208"/>
                  </a:lnTo>
                  <a:lnTo>
                    <a:pt x="21416" y="37373"/>
                  </a:lnTo>
                  <a:lnTo>
                    <a:pt x="22234" y="40863"/>
                  </a:lnTo>
                  <a:lnTo>
                    <a:pt x="24032" y="44015"/>
                  </a:lnTo>
                  <a:lnTo>
                    <a:pt x="24850" y="45478"/>
                  </a:lnTo>
                  <a:lnTo>
                    <a:pt x="26158" y="46604"/>
                  </a:lnTo>
                  <a:lnTo>
                    <a:pt x="27792" y="47729"/>
                  </a:lnTo>
                  <a:lnTo>
                    <a:pt x="29427" y="48630"/>
                  </a:lnTo>
                  <a:lnTo>
                    <a:pt x="31062" y="49530"/>
                  </a:lnTo>
                  <a:lnTo>
                    <a:pt x="33188" y="50093"/>
                  </a:lnTo>
                  <a:lnTo>
                    <a:pt x="35803" y="50656"/>
                  </a:lnTo>
                  <a:lnTo>
                    <a:pt x="38746" y="50881"/>
                  </a:lnTo>
                  <a:lnTo>
                    <a:pt x="44632" y="51557"/>
                  </a:lnTo>
                  <a:lnTo>
                    <a:pt x="75367" y="51557"/>
                  </a:lnTo>
                  <a:lnTo>
                    <a:pt x="75367" y="51557"/>
                  </a:lnTo>
                  <a:lnTo>
                    <a:pt x="81580" y="50881"/>
                  </a:lnTo>
                  <a:lnTo>
                    <a:pt x="84196" y="50656"/>
                  </a:lnTo>
                  <a:lnTo>
                    <a:pt x="86648" y="50093"/>
                  </a:lnTo>
                  <a:lnTo>
                    <a:pt x="88773" y="49530"/>
                  </a:lnTo>
                  <a:lnTo>
                    <a:pt x="90408" y="48630"/>
                  </a:lnTo>
                  <a:lnTo>
                    <a:pt x="92207" y="47729"/>
                  </a:lnTo>
                  <a:lnTo>
                    <a:pt x="93841" y="46604"/>
                  </a:lnTo>
                  <a:lnTo>
                    <a:pt x="94986" y="45478"/>
                  </a:lnTo>
                  <a:lnTo>
                    <a:pt x="95967" y="44015"/>
                  </a:lnTo>
                  <a:lnTo>
                    <a:pt x="97602" y="40863"/>
                  </a:lnTo>
                  <a:lnTo>
                    <a:pt x="98419" y="37373"/>
                  </a:lnTo>
                  <a:lnTo>
                    <a:pt x="98419" y="33208"/>
                  </a:lnTo>
                  <a:lnTo>
                    <a:pt x="98419" y="31519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5000625" y="5694362"/>
              <a:ext cx="260400" cy="3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668" y="119887"/>
                  </a:moveTo>
                  <a:lnTo>
                    <a:pt x="59668" y="119887"/>
                  </a:lnTo>
                  <a:lnTo>
                    <a:pt x="52872" y="119549"/>
                  </a:lnTo>
                  <a:lnTo>
                    <a:pt x="46077" y="118986"/>
                  </a:lnTo>
                  <a:lnTo>
                    <a:pt x="40110" y="118086"/>
                  </a:lnTo>
                  <a:lnTo>
                    <a:pt x="34143" y="116735"/>
                  </a:lnTo>
                  <a:lnTo>
                    <a:pt x="29005" y="114934"/>
                  </a:lnTo>
                  <a:lnTo>
                    <a:pt x="23867" y="112908"/>
                  </a:lnTo>
                  <a:lnTo>
                    <a:pt x="19558" y="110318"/>
                  </a:lnTo>
                  <a:lnTo>
                    <a:pt x="15414" y="107392"/>
                  </a:lnTo>
                  <a:lnTo>
                    <a:pt x="11933" y="104240"/>
                  </a:lnTo>
                  <a:lnTo>
                    <a:pt x="8453" y="100750"/>
                  </a:lnTo>
                  <a:lnTo>
                    <a:pt x="5966" y="96697"/>
                  </a:lnTo>
                  <a:lnTo>
                    <a:pt x="3812" y="92307"/>
                  </a:lnTo>
                  <a:lnTo>
                    <a:pt x="2154" y="87467"/>
                  </a:lnTo>
                  <a:lnTo>
                    <a:pt x="828" y="82514"/>
                  </a:lnTo>
                  <a:lnTo>
                    <a:pt x="0" y="76998"/>
                  </a:lnTo>
                  <a:lnTo>
                    <a:pt x="0" y="70919"/>
                  </a:lnTo>
                  <a:lnTo>
                    <a:pt x="0" y="48630"/>
                  </a:lnTo>
                  <a:lnTo>
                    <a:pt x="0" y="48630"/>
                  </a:lnTo>
                  <a:lnTo>
                    <a:pt x="0" y="42776"/>
                  </a:lnTo>
                  <a:lnTo>
                    <a:pt x="828" y="37373"/>
                  </a:lnTo>
                  <a:lnTo>
                    <a:pt x="2154" y="32082"/>
                  </a:lnTo>
                  <a:lnTo>
                    <a:pt x="3812" y="27467"/>
                  </a:lnTo>
                  <a:lnTo>
                    <a:pt x="5966" y="23189"/>
                  </a:lnTo>
                  <a:lnTo>
                    <a:pt x="8453" y="19024"/>
                  </a:lnTo>
                  <a:lnTo>
                    <a:pt x="11933" y="15309"/>
                  </a:lnTo>
                  <a:lnTo>
                    <a:pt x="15414" y="12157"/>
                  </a:lnTo>
                  <a:lnTo>
                    <a:pt x="19558" y="9230"/>
                  </a:lnTo>
                  <a:lnTo>
                    <a:pt x="23867" y="6979"/>
                  </a:lnTo>
                  <a:lnTo>
                    <a:pt x="29005" y="4615"/>
                  </a:lnTo>
                  <a:lnTo>
                    <a:pt x="34143" y="2814"/>
                  </a:lnTo>
                  <a:lnTo>
                    <a:pt x="40110" y="1688"/>
                  </a:lnTo>
                  <a:lnTo>
                    <a:pt x="46077" y="787"/>
                  </a:lnTo>
                  <a:lnTo>
                    <a:pt x="52872" y="225"/>
                  </a:lnTo>
                  <a:lnTo>
                    <a:pt x="59668" y="0"/>
                  </a:lnTo>
                  <a:lnTo>
                    <a:pt x="59668" y="0"/>
                  </a:lnTo>
                  <a:lnTo>
                    <a:pt x="66464" y="225"/>
                  </a:lnTo>
                  <a:lnTo>
                    <a:pt x="73425" y="787"/>
                  </a:lnTo>
                  <a:lnTo>
                    <a:pt x="79392" y="1688"/>
                  </a:lnTo>
                  <a:lnTo>
                    <a:pt x="85359" y="2814"/>
                  </a:lnTo>
                  <a:lnTo>
                    <a:pt x="90331" y="4615"/>
                  </a:lnTo>
                  <a:lnTo>
                    <a:pt x="95469" y="6979"/>
                  </a:lnTo>
                  <a:lnTo>
                    <a:pt x="99779" y="9230"/>
                  </a:lnTo>
                  <a:lnTo>
                    <a:pt x="104088" y="12157"/>
                  </a:lnTo>
                  <a:lnTo>
                    <a:pt x="107403" y="15309"/>
                  </a:lnTo>
                  <a:lnTo>
                    <a:pt x="110883" y="19024"/>
                  </a:lnTo>
                  <a:lnTo>
                    <a:pt x="113370" y="23189"/>
                  </a:lnTo>
                  <a:lnTo>
                    <a:pt x="115524" y="27467"/>
                  </a:lnTo>
                  <a:lnTo>
                    <a:pt x="117182" y="32082"/>
                  </a:lnTo>
                  <a:lnTo>
                    <a:pt x="118508" y="37373"/>
                  </a:lnTo>
                  <a:lnTo>
                    <a:pt x="119337" y="42776"/>
                  </a:lnTo>
                  <a:lnTo>
                    <a:pt x="119834" y="48630"/>
                  </a:lnTo>
                  <a:lnTo>
                    <a:pt x="119834" y="70919"/>
                  </a:lnTo>
                  <a:lnTo>
                    <a:pt x="119834" y="70919"/>
                  </a:lnTo>
                  <a:lnTo>
                    <a:pt x="119337" y="76998"/>
                  </a:lnTo>
                  <a:lnTo>
                    <a:pt x="118508" y="82514"/>
                  </a:lnTo>
                  <a:lnTo>
                    <a:pt x="117182" y="87467"/>
                  </a:lnTo>
                  <a:lnTo>
                    <a:pt x="115524" y="92307"/>
                  </a:lnTo>
                  <a:lnTo>
                    <a:pt x="113370" y="96697"/>
                  </a:lnTo>
                  <a:lnTo>
                    <a:pt x="110883" y="100750"/>
                  </a:lnTo>
                  <a:lnTo>
                    <a:pt x="107403" y="104240"/>
                  </a:lnTo>
                  <a:lnTo>
                    <a:pt x="104088" y="107392"/>
                  </a:lnTo>
                  <a:lnTo>
                    <a:pt x="99779" y="110318"/>
                  </a:lnTo>
                  <a:lnTo>
                    <a:pt x="95469" y="112908"/>
                  </a:lnTo>
                  <a:lnTo>
                    <a:pt x="90331" y="114934"/>
                  </a:lnTo>
                  <a:lnTo>
                    <a:pt x="85359" y="116735"/>
                  </a:lnTo>
                  <a:lnTo>
                    <a:pt x="79392" y="118086"/>
                  </a:lnTo>
                  <a:lnTo>
                    <a:pt x="73425" y="118986"/>
                  </a:lnTo>
                  <a:lnTo>
                    <a:pt x="66464" y="119549"/>
                  </a:lnTo>
                  <a:lnTo>
                    <a:pt x="59668" y="119887"/>
                  </a:lnTo>
                  <a:close/>
                  <a:moveTo>
                    <a:pt x="98453" y="48630"/>
                  </a:moveTo>
                  <a:lnTo>
                    <a:pt x="98453" y="48630"/>
                  </a:lnTo>
                  <a:lnTo>
                    <a:pt x="98453" y="43677"/>
                  </a:lnTo>
                  <a:lnTo>
                    <a:pt x="97624" y="39399"/>
                  </a:lnTo>
                  <a:lnTo>
                    <a:pt x="96795" y="35347"/>
                  </a:lnTo>
                  <a:lnTo>
                    <a:pt x="95469" y="31519"/>
                  </a:lnTo>
                  <a:lnTo>
                    <a:pt x="94309" y="28030"/>
                  </a:lnTo>
                  <a:lnTo>
                    <a:pt x="92154" y="25103"/>
                  </a:lnTo>
                  <a:lnTo>
                    <a:pt x="90000" y="22514"/>
                  </a:lnTo>
                  <a:lnTo>
                    <a:pt x="87513" y="20262"/>
                  </a:lnTo>
                  <a:lnTo>
                    <a:pt x="84861" y="18236"/>
                  </a:lnTo>
                  <a:lnTo>
                    <a:pt x="81878" y="16435"/>
                  </a:lnTo>
                  <a:lnTo>
                    <a:pt x="78895" y="15309"/>
                  </a:lnTo>
                  <a:lnTo>
                    <a:pt x="75414" y="14183"/>
                  </a:lnTo>
                  <a:lnTo>
                    <a:pt x="71602" y="13283"/>
                  </a:lnTo>
                  <a:lnTo>
                    <a:pt x="67790" y="12720"/>
                  </a:lnTo>
                  <a:lnTo>
                    <a:pt x="63977" y="12382"/>
                  </a:lnTo>
                  <a:lnTo>
                    <a:pt x="59668" y="12157"/>
                  </a:lnTo>
                  <a:lnTo>
                    <a:pt x="59668" y="12157"/>
                  </a:lnTo>
                  <a:lnTo>
                    <a:pt x="55359" y="12382"/>
                  </a:lnTo>
                  <a:lnTo>
                    <a:pt x="51546" y="12720"/>
                  </a:lnTo>
                  <a:lnTo>
                    <a:pt x="47734" y="13283"/>
                  </a:lnTo>
                  <a:lnTo>
                    <a:pt x="44419" y="14183"/>
                  </a:lnTo>
                  <a:lnTo>
                    <a:pt x="40939" y="15309"/>
                  </a:lnTo>
                  <a:lnTo>
                    <a:pt x="37458" y="16435"/>
                  </a:lnTo>
                  <a:lnTo>
                    <a:pt x="34475" y="18236"/>
                  </a:lnTo>
                  <a:lnTo>
                    <a:pt x="31988" y="20262"/>
                  </a:lnTo>
                  <a:lnTo>
                    <a:pt x="29337" y="22514"/>
                  </a:lnTo>
                  <a:lnTo>
                    <a:pt x="27348" y="25103"/>
                  </a:lnTo>
                  <a:lnTo>
                    <a:pt x="25524" y="28030"/>
                  </a:lnTo>
                  <a:lnTo>
                    <a:pt x="23867" y="31519"/>
                  </a:lnTo>
                  <a:lnTo>
                    <a:pt x="22541" y="35347"/>
                  </a:lnTo>
                  <a:lnTo>
                    <a:pt x="21712" y="39399"/>
                  </a:lnTo>
                  <a:lnTo>
                    <a:pt x="21215" y="43677"/>
                  </a:lnTo>
                  <a:lnTo>
                    <a:pt x="20883" y="48630"/>
                  </a:lnTo>
                  <a:lnTo>
                    <a:pt x="20883" y="70919"/>
                  </a:lnTo>
                  <a:lnTo>
                    <a:pt x="20883" y="70919"/>
                  </a:lnTo>
                  <a:lnTo>
                    <a:pt x="21215" y="75872"/>
                  </a:lnTo>
                  <a:lnTo>
                    <a:pt x="21712" y="80487"/>
                  </a:lnTo>
                  <a:lnTo>
                    <a:pt x="22541" y="84540"/>
                  </a:lnTo>
                  <a:lnTo>
                    <a:pt x="23867" y="88255"/>
                  </a:lnTo>
                  <a:lnTo>
                    <a:pt x="25524" y="91744"/>
                  </a:lnTo>
                  <a:lnTo>
                    <a:pt x="27348" y="94671"/>
                  </a:lnTo>
                  <a:lnTo>
                    <a:pt x="29337" y="97260"/>
                  </a:lnTo>
                  <a:lnTo>
                    <a:pt x="31988" y="99624"/>
                  </a:lnTo>
                  <a:lnTo>
                    <a:pt x="34475" y="101651"/>
                  </a:lnTo>
                  <a:lnTo>
                    <a:pt x="37458" y="103339"/>
                  </a:lnTo>
                  <a:lnTo>
                    <a:pt x="40939" y="104465"/>
                  </a:lnTo>
                  <a:lnTo>
                    <a:pt x="44419" y="105703"/>
                  </a:lnTo>
                  <a:lnTo>
                    <a:pt x="47734" y="106491"/>
                  </a:lnTo>
                  <a:lnTo>
                    <a:pt x="51546" y="107166"/>
                  </a:lnTo>
                  <a:lnTo>
                    <a:pt x="55359" y="107392"/>
                  </a:lnTo>
                  <a:lnTo>
                    <a:pt x="59668" y="107392"/>
                  </a:lnTo>
                  <a:lnTo>
                    <a:pt x="59668" y="107392"/>
                  </a:lnTo>
                  <a:lnTo>
                    <a:pt x="63977" y="107392"/>
                  </a:lnTo>
                  <a:lnTo>
                    <a:pt x="67790" y="107166"/>
                  </a:lnTo>
                  <a:lnTo>
                    <a:pt x="71602" y="106491"/>
                  </a:lnTo>
                  <a:lnTo>
                    <a:pt x="75414" y="105703"/>
                  </a:lnTo>
                  <a:lnTo>
                    <a:pt x="78895" y="104465"/>
                  </a:lnTo>
                  <a:lnTo>
                    <a:pt x="81878" y="103339"/>
                  </a:lnTo>
                  <a:lnTo>
                    <a:pt x="84861" y="101651"/>
                  </a:lnTo>
                  <a:lnTo>
                    <a:pt x="87513" y="99624"/>
                  </a:lnTo>
                  <a:lnTo>
                    <a:pt x="90000" y="97260"/>
                  </a:lnTo>
                  <a:lnTo>
                    <a:pt x="92154" y="94671"/>
                  </a:lnTo>
                  <a:lnTo>
                    <a:pt x="94309" y="91744"/>
                  </a:lnTo>
                  <a:lnTo>
                    <a:pt x="95469" y="88255"/>
                  </a:lnTo>
                  <a:lnTo>
                    <a:pt x="96795" y="84540"/>
                  </a:lnTo>
                  <a:lnTo>
                    <a:pt x="97624" y="80487"/>
                  </a:lnTo>
                  <a:lnTo>
                    <a:pt x="98453" y="75872"/>
                  </a:lnTo>
                  <a:lnTo>
                    <a:pt x="98453" y="70919"/>
                  </a:lnTo>
                  <a:lnTo>
                    <a:pt x="98453" y="4863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906837" y="2133600"/>
              <a:ext cx="13161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193" y="118928"/>
                  </a:moveTo>
                  <a:lnTo>
                    <a:pt x="1773" y="118928"/>
                  </a:lnTo>
                  <a:lnTo>
                    <a:pt x="1773" y="118928"/>
                  </a:lnTo>
                  <a:lnTo>
                    <a:pt x="1444" y="115714"/>
                  </a:lnTo>
                  <a:lnTo>
                    <a:pt x="1116" y="112499"/>
                  </a:lnTo>
                  <a:lnTo>
                    <a:pt x="788" y="107142"/>
                  </a:lnTo>
                  <a:lnTo>
                    <a:pt x="525" y="101785"/>
                  </a:lnTo>
                  <a:lnTo>
                    <a:pt x="361" y="93214"/>
                  </a:lnTo>
                  <a:lnTo>
                    <a:pt x="197" y="82499"/>
                  </a:lnTo>
                  <a:lnTo>
                    <a:pt x="0" y="71785"/>
                  </a:lnTo>
                  <a:lnTo>
                    <a:pt x="0" y="59999"/>
                  </a:lnTo>
                  <a:lnTo>
                    <a:pt x="0" y="59999"/>
                  </a:lnTo>
                  <a:lnTo>
                    <a:pt x="0" y="47142"/>
                  </a:lnTo>
                  <a:lnTo>
                    <a:pt x="197" y="35357"/>
                  </a:lnTo>
                  <a:lnTo>
                    <a:pt x="361" y="27857"/>
                  </a:lnTo>
                  <a:lnTo>
                    <a:pt x="525" y="19285"/>
                  </a:lnTo>
                  <a:lnTo>
                    <a:pt x="788" y="10714"/>
                  </a:lnTo>
                  <a:lnTo>
                    <a:pt x="1116" y="5357"/>
                  </a:lnTo>
                  <a:lnTo>
                    <a:pt x="1444" y="3214"/>
                  </a:lnTo>
                  <a:lnTo>
                    <a:pt x="1773" y="0"/>
                  </a:lnTo>
                  <a:lnTo>
                    <a:pt x="118193" y="0"/>
                  </a:lnTo>
                  <a:lnTo>
                    <a:pt x="118193" y="0"/>
                  </a:lnTo>
                  <a:lnTo>
                    <a:pt x="118522" y="3214"/>
                  </a:lnTo>
                  <a:lnTo>
                    <a:pt x="118850" y="5357"/>
                  </a:lnTo>
                  <a:lnTo>
                    <a:pt x="119211" y="10714"/>
                  </a:lnTo>
                  <a:lnTo>
                    <a:pt x="119474" y="19285"/>
                  </a:lnTo>
                  <a:lnTo>
                    <a:pt x="119638" y="27857"/>
                  </a:lnTo>
                  <a:lnTo>
                    <a:pt x="119802" y="35357"/>
                  </a:lnTo>
                  <a:lnTo>
                    <a:pt x="119868" y="47142"/>
                  </a:lnTo>
                  <a:lnTo>
                    <a:pt x="119967" y="59999"/>
                  </a:lnTo>
                  <a:lnTo>
                    <a:pt x="119967" y="59999"/>
                  </a:lnTo>
                  <a:lnTo>
                    <a:pt x="119868" y="71785"/>
                  </a:lnTo>
                  <a:lnTo>
                    <a:pt x="119802" y="82499"/>
                  </a:lnTo>
                  <a:lnTo>
                    <a:pt x="119638" y="93214"/>
                  </a:lnTo>
                  <a:lnTo>
                    <a:pt x="119474" y="101785"/>
                  </a:lnTo>
                  <a:lnTo>
                    <a:pt x="119211" y="107142"/>
                  </a:lnTo>
                  <a:lnTo>
                    <a:pt x="118850" y="112499"/>
                  </a:lnTo>
                  <a:lnTo>
                    <a:pt x="118522" y="115714"/>
                  </a:lnTo>
                  <a:lnTo>
                    <a:pt x="118193" y="118928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906837" y="1836738"/>
              <a:ext cx="1316100" cy="9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67" y="119956"/>
                  </a:moveTo>
                  <a:lnTo>
                    <a:pt x="59967" y="119956"/>
                  </a:lnTo>
                  <a:lnTo>
                    <a:pt x="59638" y="119956"/>
                  </a:lnTo>
                  <a:lnTo>
                    <a:pt x="59277" y="119826"/>
                  </a:lnTo>
                  <a:lnTo>
                    <a:pt x="58981" y="119609"/>
                  </a:lnTo>
                  <a:lnTo>
                    <a:pt x="58752" y="119262"/>
                  </a:lnTo>
                  <a:lnTo>
                    <a:pt x="525" y="39725"/>
                  </a:lnTo>
                  <a:lnTo>
                    <a:pt x="525" y="39725"/>
                  </a:lnTo>
                  <a:lnTo>
                    <a:pt x="262" y="39378"/>
                  </a:lnTo>
                  <a:lnTo>
                    <a:pt x="197" y="38944"/>
                  </a:lnTo>
                  <a:lnTo>
                    <a:pt x="0" y="38597"/>
                  </a:lnTo>
                  <a:lnTo>
                    <a:pt x="0" y="38120"/>
                  </a:lnTo>
                  <a:lnTo>
                    <a:pt x="0" y="37687"/>
                  </a:lnTo>
                  <a:lnTo>
                    <a:pt x="197" y="37253"/>
                  </a:lnTo>
                  <a:lnTo>
                    <a:pt x="262" y="36819"/>
                  </a:lnTo>
                  <a:lnTo>
                    <a:pt x="525" y="36472"/>
                  </a:lnTo>
                  <a:lnTo>
                    <a:pt x="26633" y="650"/>
                  </a:lnTo>
                  <a:lnTo>
                    <a:pt x="26633" y="650"/>
                  </a:lnTo>
                  <a:lnTo>
                    <a:pt x="26896" y="303"/>
                  </a:lnTo>
                  <a:lnTo>
                    <a:pt x="27224" y="86"/>
                  </a:lnTo>
                  <a:lnTo>
                    <a:pt x="27553" y="0"/>
                  </a:lnTo>
                  <a:lnTo>
                    <a:pt x="27881" y="0"/>
                  </a:lnTo>
                  <a:lnTo>
                    <a:pt x="92085" y="0"/>
                  </a:lnTo>
                  <a:lnTo>
                    <a:pt x="92085" y="0"/>
                  </a:lnTo>
                  <a:lnTo>
                    <a:pt x="92413" y="0"/>
                  </a:lnTo>
                  <a:lnTo>
                    <a:pt x="92742" y="86"/>
                  </a:lnTo>
                  <a:lnTo>
                    <a:pt x="93103" y="303"/>
                  </a:lnTo>
                  <a:lnTo>
                    <a:pt x="93333" y="650"/>
                  </a:lnTo>
                  <a:lnTo>
                    <a:pt x="119474" y="36472"/>
                  </a:lnTo>
                  <a:lnTo>
                    <a:pt x="119474" y="36472"/>
                  </a:lnTo>
                  <a:lnTo>
                    <a:pt x="119704" y="36819"/>
                  </a:lnTo>
                  <a:lnTo>
                    <a:pt x="119802" y="37253"/>
                  </a:lnTo>
                  <a:lnTo>
                    <a:pt x="119967" y="37687"/>
                  </a:lnTo>
                  <a:lnTo>
                    <a:pt x="119967" y="38120"/>
                  </a:lnTo>
                  <a:lnTo>
                    <a:pt x="119967" y="38597"/>
                  </a:lnTo>
                  <a:lnTo>
                    <a:pt x="119802" y="38944"/>
                  </a:lnTo>
                  <a:lnTo>
                    <a:pt x="119704" y="39378"/>
                  </a:lnTo>
                  <a:lnTo>
                    <a:pt x="119474" y="39725"/>
                  </a:lnTo>
                  <a:lnTo>
                    <a:pt x="61247" y="119262"/>
                  </a:lnTo>
                  <a:lnTo>
                    <a:pt x="61247" y="119262"/>
                  </a:lnTo>
                  <a:lnTo>
                    <a:pt x="60985" y="119609"/>
                  </a:lnTo>
                  <a:lnTo>
                    <a:pt x="60656" y="119826"/>
                  </a:lnTo>
                  <a:lnTo>
                    <a:pt x="60295" y="119956"/>
                  </a:lnTo>
                  <a:lnTo>
                    <a:pt x="59967" y="119956"/>
                  </a:lnTo>
                  <a:close/>
                  <a:moveTo>
                    <a:pt x="4334" y="38120"/>
                  </a:moveTo>
                  <a:lnTo>
                    <a:pt x="59967" y="114145"/>
                  </a:lnTo>
                  <a:lnTo>
                    <a:pt x="115665" y="38120"/>
                  </a:lnTo>
                  <a:lnTo>
                    <a:pt x="91330" y="4683"/>
                  </a:lnTo>
                  <a:lnTo>
                    <a:pt x="28669" y="4683"/>
                  </a:lnTo>
                  <a:lnTo>
                    <a:pt x="4334" y="3812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4303712" y="1836738"/>
              <a:ext cx="522300" cy="9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17" y="119956"/>
                  </a:moveTo>
                  <a:lnTo>
                    <a:pt x="59917" y="119956"/>
                  </a:lnTo>
                  <a:lnTo>
                    <a:pt x="58677" y="119826"/>
                  </a:lnTo>
                  <a:lnTo>
                    <a:pt x="57438" y="119479"/>
                  </a:lnTo>
                  <a:lnTo>
                    <a:pt x="56363" y="119045"/>
                  </a:lnTo>
                  <a:lnTo>
                    <a:pt x="55785" y="118352"/>
                  </a:lnTo>
                  <a:lnTo>
                    <a:pt x="247" y="38944"/>
                  </a:lnTo>
                  <a:lnTo>
                    <a:pt x="247" y="38944"/>
                  </a:lnTo>
                  <a:lnTo>
                    <a:pt x="0" y="38380"/>
                  </a:lnTo>
                  <a:lnTo>
                    <a:pt x="0" y="37687"/>
                  </a:lnTo>
                  <a:lnTo>
                    <a:pt x="247" y="37123"/>
                  </a:lnTo>
                  <a:lnTo>
                    <a:pt x="909" y="36602"/>
                  </a:lnTo>
                  <a:lnTo>
                    <a:pt x="56363" y="867"/>
                  </a:lnTo>
                  <a:lnTo>
                    <a:pt x="56363" y="867"/>
                  </a:lnTo>
                  <a:lnTo>
                    <a:pt x="57272" y="433"/>
                  </a:lnTo>
                  <a:lnTo>
                    <a:pt x="58099" y="216"/>
                  </a:lnTo>
                  <a:lnTo>
                    <a:pt x="58842" y="0"/>
                  </a:lnTo>
                  <a:lnTo>
                    <a:pt x="59917" y="0"/>
                  </a:lnTo>
                  <a:lnTo>
                    <a:pt x="59917" y="0"/>
                  </a:lnTo>
                  <a:lnTo>
                    <a:pt x="59917" y="0"/>
                  </a:lnTo>
                  <a:lnTo>
                    <a:pt x="60991" y="0"/>
                  </a:lnTo>
                  <a:lnTo>
                    <a:pt x="61818" y="216"/>
                  </a:lnTo>
                  <a:lnTo>
                    <a:pt x="62727" y="433"/>
                  </a:lnTo>
                  <a:lnTo>
                    <a:pt x="63305" y="867"/>
                  </a:lnTo>
                  <a:lnTo>
                    <a:pt x="119008" y="36602"/>
                  </a:lnTo>
                  <a:lnTo>
                    <a:pt x="119008" y="36602"/>
                  </a:lnTo>
                  <a:lnTo>
                    <a:pt x="119669" y="37123"/>
                  </a:lnTo>
                  <a:lnTo>
                    <a:pt x="119917" y="37687"/>
                  </a:lnTo>
                  <a:lnTo>
                    <a:pt x="119917" y="38380"/>
                  </a:lnTo>
                  <a:lnTo>
                    <a:pt x="119669" y="38944"/>
                  </a:lnTo>
                  <a:lnTo>
                    <a:pt x="64214" y="118352"/>
                  </a:lnTo>
                  <a:lnTo>
                    <a:pt x="64214" y="118352"/>
                  </a:lnTo>
                  <a:lnTo>
                    <a:pt x="63553" y="119045"/>
                  </a:lnTo>
                  <a:lnTo>
                    <a:pt x="62479" y="119479"/>
                  </a:lnTo>
                  <a:lnTo>
                    <a:pt x="61239" y="119826"/>
                  </a:lnTo>
                  <a:lnTo>
                    <a:pt x="59917" y="119956"/>
                  </a:lnTo>
                  <a:close/>
                  <a:moveTo>
                    <a:pt x="9586" y="38597"/>
                  </a:moveTo>
                  <a:lnTo>
                    <a:pt x="59917" y="110675"/>
                  </a:lnTo>
                  <a:lnTo>
                    <a:pt x="110330" y="38597"/>
                  </a:lnTo>
                  <a:lnTo>
                    <a:pt x="59917" y="6114"/>
                  </a:lnTo>
                  <a:lnTo>
                    <a:pt x="9586" y="3859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4194175" y="1836738"/>
              <a:ext cx="149100" cy="33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134" y="119871"/>
                  </a:moveTo>
                  <a:lnTo>
                    <a:pt x="104134" y="119871"/>
                  </a:lnTo>
                  <a:lnTo>
                    <a:pt x="98942" y="119486"/>
                  </a:lnTo>
                  <a:lnTo>
                    <a:pt x="95192" y="118459"/>
                  </a:lnTo>
                  <a:lnTo>
                    <a:pt x="91442" y="117176"/>
                  </a:lnTo>
                  <a:lnTo>
                    <a:pt x="89134" y="115251"/>
                  </a:lnTo>
                  <a:lnTo>
                    <a:pt x="865" y="9240"/>
                  </a:lnTo>
                  <a:lnTo>
                    <a:pt x="865" y="9240"/>
                  </a:lnTo>
                  <a:lnTo>
                    <a:pt x="0" y="7828"/>
                  </a:lnTo>
                  <a:lnTo>
                    <a:pt x="0" y="6545"/>
                  </a:lnTo>
                  <a:lnTo>
                    <a:pt x="0" y="5262"/>
                  </a:lnTo>
                  <a:lnTo>
                    <a:pt x="1442" y="3850"/>
                  </a:lnTo>
                  <a:lnTo>
                    <a:pt x="3173" y="2951"/>
                  </a:lnTo>
                  <a:lnTo>
                    <a:pt x="4615" y="1668"/>
                  </a:lnTo>
                  <a:lnTo>
                    <a:pt x="7500" y="898"/>
                  </a:lnTo>
                  <a:lnTo>
                    <a:pt x="10384" y="256"/>
                  </a:lnTo>
                  <a:lnTo>
                    <a:pt x="10384" y="256"/>
                  </a:lnTo>
                  <a:lnTo>
                    <a:pt x="13557" y="0"/>
                  </a:lnTo>
                  <a:lnTo>
                    <a:pt x="16442" y="0"/>
                  </a:lnTo>
                  <a:lnTo>
                    <a:pt x="19326" y="0"/>
                  </a:lnTo>
                  <a:lnTo>
                    <a:pt x="22500" y="641"/>
                  </a:lnTo>
                  <a:lnTo>
                    <a:pt x="24519" y="1283"/>
                  </a:lnTo>
                  <a:lnTo>
                    <a:pt x="27692" y="1925"/>
                  </a:lnTo>
                  <a:lnTo>
                    <a:pt x="29134" y="3208"/>
                  </a:lnTo>
                  <a:lnTo>
                    <a:pt x="30576" y="4620"/>
                  </a:lnTo>
                  <a:lnTo>
                    <a:pt x="118846" y="110245"/>
                  </a:lnTo>
                  <a:lnTo>
                    <a:pt x="118846" y="110245"/>
                  </a:lnTo>
                  <a:lnTo>
                    <a:pt x="119711" y="111529"/>
                  </a:lnTo>
                  <a:lnTo>
                    <a:pt x="119711" y="113197"/>
                  </a:lnTo>
                  <a:lnTo>
                    <a:pt x="118846" y="114481"/>
                  </a:lnTo>
                  <a:lnTo>
                    <a:pt x="117980" y="115508"/>
                  </a:lnTo>
                  <a:lnTo>
                    <a:pt x="116538" y="116791"/>
                  </a:lnTo>
                  <a:lnTo>
                    <a:pt x="114519" y="117818"/>
                  </a:lnTo>
                  <a:lnTo>
                    <a:pt x="112211" y="118844"/>
                  </a:lnTo>
                  <a:lnTo>
                    <a:pt x="109326" y="119486"/>
                  </a:lnTo>
                  <a:lnTo>
                    <a:pt x="109326" y="119486"/>
                  </a:lnTo>
                  <a:lnTo>
                    <a:pt x="106153" y="119871"/>
                  </a:lnTo>
                  <a:lnTo>
                    <a:pt x="104134" y="119871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787900" y="1836738"/>
              <a:ext cx="149100" cy="33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614" y="119871"/>
                  </a:moveTo>
                  <a:lnTo>
                    <a:pt x="15614" y="119871"/>
                  </a:lnTo>
                  <a:lnTo>
                    <a:pt x="12433" y="119871"/>
                  </a:lnTo>
                  <a:lnTo>
                    <a:pt x="10409" y="119486"/>
                  </a:lnTo>
                  <a:lnTo>
                    <a:pt x="10409" y="119486"/>
                  </a:lnTo>
                  <a:lnTo>
                    <a:pt x="7228" y="118844"/>
                  </a:lnTo>
                  <a:lnTo>
                    <a:pt x="5204" y="117818"/>
                  </a:lnTo>
                  <a:lnTo>
                    <a:pt x="2891" y="116791"/>
                  </a:lnTo>
                  <a:lnTo>
                    <a:pt x="1445" y="115508"/>
                  </a:lnTo>
                  <a:lnTo>
                    <a:pt x="0" y="114481"/>
                  </a:lnTo>
                  <a:lnTo>
                    <a:pt x="0" y="113197"/>
                  </a:lnTo>
                  <a:lnTo>
                    <a:pt x="0" y="111529"/>
                  </a:lnTo>
                  <a:lnTo>
                    <a:pt x="578" y="110245"/>
                  </a:lnTo>
                  <a:lnTo>
                    <a:pt x="89060" y="4620"/>
                  </a:lnTo>
                  <a:lnTo>
                    <a:pt x="89060" y="4620"/>
                  </a:lnTo>
                  <a:lnTo>
                    <a:pt x="90795" y="3208"/>
                  </a:lnTo>
                  <a:lnTo>
                    <a:pt x="92240" y="1925"/>
                  </a:lnTo>
                  <a:lnTo>
                    <a:pt x="94265" y="1283"/>
                  </a:lnTo>
                  <a:lnTo>
                    <a:pt x="97445" y="641"/>
                  </a:lnTo>
                  <a:lnTo>
                    <a:pt x="100337" y="0"/>
                  </a:lnTo>
                  <a:lnTo>
                    <a:pt x="103228" y="0"/>
                  </a:lnTo>
                  <a:lnTo>
                    <a:pt x="106409" y="0"/>
                  </a:lnTo>
                  <a:lnTo>
                    <a:pt x="109301" y="256"/>
                  </a:lnTo>
                  <a:lnTo>
                    <a:pt x="109301" y="256"/>
                  </a:lnTo>
                  <a:lnTo>
                    <a:pt x="112192" y="898"/>
                  </a:lnTo>
                  <a:lnTo>
                    <a:pt x="115084" y="1668"/>
                  </a:lnTo>
                  <a:lnTo>
                    <a:pt x="116819" y="2951"/>
                  </a:lnTo>
                  <a:lnTo>
                    <a:pt x="118265" y="3850"/>
                  </a:lnTo>
                  <a:lnTo>
                    <a:pt x="119710" y="5262"/>
                  </a:lnTo>
                  <a:lnTo>
                    <a:pt x="119710" y="6545"/>
                  </a:lnTo>
                  <a:lnTo>
                    <a:pt x="119710" y="7828"/>
                  </a:lnTo>
                  <a:lnTo>
                    <a:pt x="118843" y="9240"/>
                  </a:lnTo>
                  <a:lnTo>
                    <a:pt x="30361" y="115251"/>
                  </a:lnTo>
                  <a:lnTo>
                    <a:pt x="30361" y="115251"/>
                  </a:lnTo>
                  <a:lnTo>
                    <a:pt x="28048" y="117176"/>
                  </a:lnTo>
                  <a:lnTo>
                    <a:pt x="24578" y="118459"/>
                  </a:lnTo>
                  <a:lnTo>
                    <a:pt x="19951" y="119486"/>
                  </a:lnTo>
                  <a:lnTo>
                    <a:pt x="15614" y="119871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p1"/>
          <p:cNvSpPr txBox="1"/>
          <p:nvPr/>
        </p:nvSpPr>
        <p:spPr>
          <a:xfrm>
            <a:off x="445927" y="6549537"/>
            <a:ext cx="191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BRAUM</a:t>
            </a:r>
            <a:r>
              <a:rPr lang="en-US" sz="1200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Group</a:t>
            </a:r>
            <a:endParaRPr sz="1500"/>
          </a:p>
        </p:txBody>
      </p:sp>
      <p:sp>
        <p:nvSpPr>
          <p:cNvPr id="25" name="Google Shape;25;p1"/>
          <p:cNvSpPr txBox="1"/>
          <p:nvPr/>
        </p:nvSpPr>
        <p:spPr>
          <a:xfrm>
            <a:off x="11827392" y="6493392"/>
            <a:ext cx="36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"/>
              <a:buNone/>
            </a:pPr>
            <a:fld id="{00000000-1234-1234-1234-123412341234}" type="slidenum">
              <a:rPr lang="en-US" sz="11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5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nUQNoB84sE?feature=oembed" TargetMode="External"/><Relationship Id="rId6" Type="http://schemas.openxmlformats.org/officeDocument/2006/relationships/image" Target="../media/image32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RmVosQfEUU?feature=oembed" TargetMode="External"/><Relationship Id="rId6" Type="http://schemas.openxmlformats.org/officeDocument/2006/relationships/image" Target="../media/image33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wmD1IgbruA?feature=oembed" TargetMode="External"/><Relationship Id="rId6" Type="http://schemas.openxmlformats.org/officeDocument/2006/relationships/image" Target="../media/image3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kQmvWXZyjs?feature=oembed" TargetMode="External"/><Relationship Id="rId6" Type="http://schemas.openxmlformats.org/officeDocument/2006/relationships/image" Target="../media/image3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gUaaJJwxjU?feature=oembed" TargetMode="External"/><Relationship Id="rId6" Type="http://schemas.openxmlformats.org/officeDocument/2006/relationships/image" Target="../media/image36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-_RC_47ZGQ?feature=oembed" TargetMode="External"/><Relationship Id="rId6" Type="http://schemas.openxmlformats.org/officeDocument/2006/relationships/image" Target="../media/image37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qgTxyRPN-Y?feature=oembed" TargetMode="External"/><Relationship Id="rId6" Type="http://schemas.openxmlformats.org/officeDocument/2006/relationships/image" Target="../media/image38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n_b0fA46Dc?feature=oembed" TargetMode="External"/><Relationship Id="rId6" Type="http://schemas.openxmlformats.org/officeDocument/2006/relationships/image" Target="../media/image39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A1BH5sMeoE?feature=oembed" TargetMode="External"/><Relationship Id="rId6" Type="http://schemas.openxmlformats.org/officeDocument/2006/relationships/image" Target="../media/image42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KfK7u1byEA?feature=oembed" TargetMode="External"/><Relationship Id="rId6" Type="http://schemas.openxmlformats.org/officeDocument/2006/relationships/image" Target="../media/image43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AgREpBcIEw?feature=oembed" TargetMode="External"/><Relationship Id="rId6" Type="http://schemas.openxmlformats.org/officeDocument/2006/relationships/image" Target="../media/image4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Z1i6x8wg9U?feature=oembed" TargetMode="External"/><Relationship Id="rId6" Type="http://schemas.openxmlformats.org/officeDocument/2006/relationships/image" Target="../media/image4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8;p21">
            <a:extLst>
              <a:ext uri="{FF2B5EF4-FFF2-40B4-BE49-F238E27FC236}">
                <a16:creationId xmlns:a16="http://schemas.microsoft.com/office/drawing/2014/main" id="{738B1191-720C-443C-AEB5-ED1708B0D2A6}"/>
              </a:ext>
            </a:extLst>
          </p:cNvPr>
          <p:cNvSpPr/>
          <p:nvPr/>
        </p:nvSpPr>
        <p:spPr>
          <a:xfrm>
            <a:off x="-1" y="4915077"/>
            <a:ext cx="12191999" cy="1942923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5A10E12-F93A-4DF8-BFCB-EF9C32184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3854" r="734" b="13315"/>
          <a:stretch/>
        </p:blipFill>
        <p:spPr bwMode="auto">
          <a:xfrm>
            <a:off x="1" y="0"/>
            <a:ext cx="12192000" cy="491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A6AA4A-A4F8-4BA2-9F4B-3D24781C4274}"/>
              </a:ext>
            </a:extLst>
          </p:cNvPr>
          <p:cNvSpPr txBox="1">
            <a:spLocks/>
          </p:cNvSpPr>
          <p:nvPr/>
        </p:nvSpPr>
        <p:spPr>
          <a:xfrm>
            <a:off x="828675" y="5120639"/>
            <a:ext cx="7137263" cy="1280161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4800" b="1" dirty="0">
                <a:solidFill>
                  <a:srgbClr val="FFFFFF"/>
                </a:solidFill>
                <a:latin typeface="Bookman Old Style" panose="02050604050505020204" pitchFamily="18" charset="0"/>
              </a:rPr>
              <a:t>Ratings Systems</a:t>
            </a:r>
            <a:br>
              <a:rPr lang="en-US" sz="4800" dirty="0">
                <a:solidFill>
                  <a:srgbClr val="FFFFFF"/>
                </a:solidFill>
                <a:latin typeface="Bookman Old Style" panose="02050604050505020204" pitchFamily="18" charset="0"/>
              </a:rPr>
            </a:br>
            <a:br>
              <a:rPr lang="en-US" sz="2000" dirty="0">
                <a:solidFill>
                  <a:srgbClr val="FFFFFF"/>
                </a:solidFill>
                <a:latin typeface="Bookman Old Style" panose="02050604050505020204" pitchFamily="18" charset="0"/>
              </a:rPr>
            </a:br>
            <a:r>
              <a:rPr lang="en-US" sz="2000" dirty="0">
                <a:solidFill>
                  <a:srgbClr val="FFFFFF"/>
                </a:solidFill>
                <a:latin typeface="Bookman Old Style" panose="02050604050505020204" pitchFamily="18" charset="0"/>
              </a:rPr>
              <a:t>Utilizing Numerical Sims &amp; The Chess Player Population </a:t>
            </a:r>
            <a:endParaRPr lang="en-US" sz="4800" dirty="0">
              <a:solidFill>
                <a:srgbClr val="FFFF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6787C9-E7E5-41AD-BE42-493CEF563FB4}"/>
              </a:ext>
            </a:extLst>
          </p:cNvPr>
          <p:cNvSpPr txBox="1">
            <a:spLocks/>
          </p:cNvSpPr>
          <p:nvPr/>
        </p:nvSpPr>
        <p:spPr>
          <a:xfrm>
            <a:off x="8289580" y="5120639"/>
            <a:ext cx="3073745" cy="1280160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5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Mathematical Modelling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5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MA680 Final Presentation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5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Douglas Bowen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612B83-6D59-4503-AECD-A81E7DB2254B}"/>
              </a:ext>
            </a:extLst>
          </p:cNvPr>
          <p:cNvCxnSpPr/>
          <p:nvPr/>
        </p:nvCxnSpPr>
        <p:spPr>
          <a:xfrm>
            <a:off x="8127173" y="5166359"/>
            <a:ext cx="0" cy="11887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76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80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597" r="44597"/>
          <a:stretch/>
        </p:blipFill>
        <p:spPr>
          <a:xfrm>
            <a:off x="8128933" y="0"/>
            <a:ext cx="4063067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80"/>
          <p:cNvSpPr/>
          <p:nvPr/>
        </p:nvSpPr>
        <p:spPr>
          <a:xfrm>
            <a:off x="6274965" y="-25168"/>
            <a:ext cx="3733101" cy="65021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64"/>
                </a:moveTo>
                <a:lnTo>
                  <a:pt x="120000" y="0"/>
                </a:lnTo>
                <a:lnTo>
                  <a:pt x="70651" y="120000"/>
                </a:lnTo>
                <a:lnTo>
                  <a:pt x="0" y="120000"/>
                </a:lnTo>
                <a:lnTo>
                  <a:pt x="0" y="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6" name="Google Shape;1496;p80"/>
          <p:cNvGrpSpPr/>
          <p:nvPr/>
        </p:nvGrpSpPr>
        <p:grpSpPr>
          <a:xfrm>
            <a:off x="1235036" y="2239303"/>
            <a:ext cx="6390882" cy="1686245"/>
            <a:chOff x="1235036" y="2239303"/>
            <a:chExt cx="6390882" cy="1686245"/>
          </a:xfrm>
        </p:grpSpPr>
        <p:sp>
          <p:nvSpPr>
            <p:cNvPr id="1497" name="Google Shape;1497;p80"/>
            <p:cNvSpPr/>
            <p:nvPr/>
          </p:nvSpPr>
          <p:spPr>
            <a:xfrm>
              <a:off x="1235036" y="2239303"/>
              <a:ext cx="6390882" cy="1686245"/>
            </a:xfrm>
            <a:prstGeom prst="rect">
              <a:avLst/>
            </a:prstGeom>
            <a:solidFill>
              <a:srgbClr val="E7E7EC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80"/>
            <p:cNvSpPr txBox="1"/>
            <p:nvPr/>
          </p:nvSpPr>
          <p:spPr>
            <a:xfrm>
              <a:off x="2584901" y="2822087"/>
              <a:ext cx="4534985" cy="971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One person.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One dream. A Pawn to a King.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Crush everyone.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How long will it take?</a:t>
              </a:r>
              <a:endParaRPr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9" name="Google Shape;1499;p80"/>
            <p:cNvSpPr txBox="1"/>
            <p:nvPr/>
          </p:nvSpPr>
          <p:spPr>
            <a:xfrm>
              <a:off x="2584903" y="2447161"/>
              <a:ext cx="35578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 Master 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Entry Scenario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00" name="Google Shape;1500;p80"/>
          <p:cNvGrpSpPr/>
          <p:nvPr/>
        </p:nvGrpSpPr>
        <p:grpSpPr>
          <a:xfrm>
            <a:off x="1235036" y="4112491"/>
            <a:ext cx="6390882" cy="1686245"/>
            <a:chOff x="1235036" y="4112491"/>
            <a:chExt cx="6390882" cy="1686245"/>
          </a:xfrm>
        </p:grpSpPr>
        <p:sp>
          <p:nvSpPr>
            <p:cNvPr id="1501" name="Google Shape;1501;p80"/>
            <p:cNvSpPr/>
            <p:nvPr/>
          </p:nvSpPr>
          <p:spPr>
            <a:xfrm>
              <a:off x="1235036" y="4112491"/>
              <a:ext cx="6390882" cy="1686245"/>
            </a:xfrm>
            <a:prstGeom prst="rect">
              <a:avLst/>
            </a:prstGeom>
            <a:solidFill>
              <a:srgbClr val="E7E7EC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80"/>
            <p:cNvSpPr txBox="1"/>
            <p:nvPr/>
          </p:nvSpPr>
          <p:spPr>
            <a:xfrm>
              <a:off x="2584901" y="4695276"/>
              <a:ext cx="4534985" cy="963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So, you want to start your own site? You think you got what it takes?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Fresh Players.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 Unknowns.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Help them find where they belong, the quicker the better.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3" name="Google Shape;1503;p80"/>
            <p:cNvSpPr txBox="1"/>
            <p:nvPr/>
          </p:nvSpPr>
          <p:spPr>
            <a:xfrm>
              <a:off x="2584903" y="4320349"/>
              <a:ext cx="35578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Population Initialization 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04" name="Google Shape;1504;p80"/>
          <p:cNvGrpSpPr/>
          <p:nvPr/>
        </p:nvGrpSpPr>
        <p:grpSpPr>
          <a:xfrm>
            <a:off x="479365" y="398836"/>
            <a:ext cx="8464492" cy="1507029"/>
            <a:chOff x="479365" y="398836"/>
            <a:chExt cx="8464492" cy="1507029"/>
          </a:xfrm>
        </p:grpSpPr>
        <p:sp>
          <p:nvSpPr>
            <p:cNvPr id="1505" name="Google Shape;1505;p80"/>
            <p:cNvSpPr txBox="1"/>
            <p:nvPr/>
          </p:nvSpPr>
          <p:spPr>
            <a:xfrm>
              <a:off x="479365" y="398836"/>
              <a:ext cx="7063531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The </a:t>
              </a:r>
              <a:r>
                <a:rPr lang="en-US" sz="56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Simulations</a:t>
              </a:r>
              <a:endParaRPr sz="56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6" name="Google Shape;1506;p80"/>
            <p:cNvSpPr/>
            <p:nvPr/>
          </p:nvSpPr>
          <p:spPr>
            <a:xfrm>
              <a:off x="613589" y="1878433"/>
              <a:ext cx="51206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80"/>
            <p:cNvSpPr txBox="1"/>
            <p:nvPr/>
          </p:nvSpPr>
          <p:spPr>
            <a:xfrm>
              <a:off x="512921" y="1275696"/>
              <a:ext cx="84309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Two Scenarios, Numerous Changes</a:t>
              </a:r>
              <a:endParaRPr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508" name="Google Shape;1508;p80"/>
          <p:cNvPicPr preferRelativeResize="0"/>
          <p:nvPr/>
        </p:nvPicPr>
        <p:blipFill rotWithShape="1">
          <a:blip r:embed="rId5"/>
          <a:srcRect l="18750" r="18750"/>
          <a:stretch/>
        </p:blipFill>
        <p:spPr>
          <a:xfrm>
            <a:off x="613589" y="2239304"/>
            <a:ext cx="1686247" cy="168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80"/>
          <p:cNvPicPr preferRelativeResize="0"/>
          <p:nvPr/>
        </p:nvPicPr>
        <p:blipFill rotWithShape="1">
          <a:blip r:embed="rId6"/>
          <a:srcRect l="16611" r="16611"/>
          <a:stretch/>
        </p:blipFill>
        <p:spPr>
          <a:xfrm>
            <a:off x="613589" y="4112492"/>
            <a:ext cx="1686247" cy="168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08;p21">
            <a:extLst>
              <a:ext uri="{FF2B5EF4-FFF2-40B4-BE49-F238E27FC236}">
                <a16:creationId xmlns:a16="http://schemas.microsoft.com/office/drawing/2014/main" id="{2E8A2C32-BB27-44CE-9D51-DC233DCF05FE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97713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2"/>
          <p:cNvSpPr/>
          <p:nvPr/>
        </p:nvSpPr>
        <p:spPr>
          <a:xfrm>
            <a:off x="0" y="-1"/>
            <a:ext cx="12192000" cy="2232455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6" name="Google Shape;1056;p62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57" name="Google Shape;1057;p62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Simulation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Factors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8" name="Google Shape;1058;p62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Impacting Both Scenarios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059" name="Google Shape;1059;p62"/>
          <p:cNvPicPr preferRelativeResize="0"/>
          <p:nvPr/>
        </p:nvPicPr>
        <p:blipFill rotWithShape="1">
          <a:blip r:embed="rId3"/>
          <a:srcRect l="6200" r="6200"/>
          <a:stretch/>
        </p:blipFill>
        <p:spPr>
          <a:xfrm>
            <a:off x="1286740" y="1524001"/>
            <a:ext cx="3056559" cy="217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62"/>
          <p:cNvSpPr/>
          <p:nvPr/>
        </p:nvSpPr>
        <p:spPr>
          <a:xfrm>
            <a:off x="1286740" y="3238500"/>
            <a:ext cx="3056559" cy="465185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62"/>
          <p:cNvSpPr txBox="1"/>
          <p:nvPr/>
        </p:nvSpPr>
        <p:spPr>
          <a:xfrm>
            <a:off x="1375520" y="3342654"/>
            <a:ext cx="257504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Simulations (n)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2" name="Google Shape;1062;p62"/>
          <p:cNvPicPr preferRelativeResize="0"/>
          <p:nvPr/>
        </p:nvPicPr>
        <p:blipFill rotWithShape="1">
          <a:blip r:embed="rId4"/>
          <a:srcRect l="9977" r="9977"/>
          <a:stretch/>
        </p:blipFill>
        <p:spPr>
          <a:xfrm>
            <a:off x="4575916" y="1524001"/>
            <a:ext cx="3056559" cy="217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2"/>
          <p:cNvSpPr/>
          <p:nvPr/>
        </p:nvSpPr>
        <p:spPr>
          <a:xfrm>
            <a:off x="4575916" y="3238500"/>
            <a:ext cx="3056559" cy="465185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62"/>
          <p:cNvSpPr txBox="1"/>
          <p:nvPr/>
        </p:nvSpPr>
        <p:spPr>
          <a:xfrm>
            <a:off x="4664696" y="3342654"/>
            <a:ext cx="257504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Matches (m)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5" name="Google Shape;1065;p62"/>
          <p:cNvPicPr preferRelativeResize="0"/>
          <p:nvPr/>
        </p:nvPicPr>
        <p:blipFill rotWithShape="1">
          <a:blip r:embed="rId5"/>
          <a:srcRect t="2459" b="2459"/>
          <a:stretch/>
        </p:blipFill>
        <p:spPr>
          <a:xfrm>
            <a:off x="7865093" y="1524001"/>
            <a:ext cx="3056559" cy="217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2"/>
          <p:cNvSpPr/>
          <p:nvPr/>
        </p:nvSpPr>
        <p:spPr>
          <a:xfrm>
            <a:off x="7865093" y="3238500"/>
            <a:ext cx="3056559" cy="465185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62"/>
          <p:cNvSpPr txBox="1"/>
          <p:nvPr/>
        </p:nvSpPr>
        <p:spPr>
          <a:xfrm>
            <a:off x="7953873" y="3342654"/>
            <a:ext cx="257504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Players (p)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8" name="Google Shape;1068;p62"/>
          <p:cNvPicPr preferRelativeResize="0"/>
          <p:nvPr/>
        </p:nvPicPr>
        <p:blipFill rotWithShape="1">
          <a:blip r:embed="rId6"/>
          <a:srcRect l="6178" r="6178"/>
          <a:stretch/>
        </p:blipFill>
        <p:spPr>
          <a:xfrm>
            <a:off x="1286740" y="3894338"/>
            <a:ext cx="3056559" cy="217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62"/>
          <p:cNvSpPr/>
          <p:nvPr/>
        </p:nvSpPr>
        <p:spPr>
          <a:xfrm>
            <a:off x="1286740" y="5608837"/>
            <a:ext cx="3056559" cy="465185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62"/>
          <p:cNvSpPr txBox="1"/>
          <p:nvPr/>
        </p:nvSpPr>
        <p:spPr>
          <a:xfrm>
            <a:off x="1375520" y="5712991"/>
            <a:ext cx="257504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Ratings (Public, Hidden)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1" name="Google Shape;1071;p62"/>
          <p:cNvPicPr preferRelativeResize="0"/>
          <p:nvPr/>
        </p:nvPicPr>
        <p:blipFill rotWithShape="1">
          <a:blip r:embed="rId7"/>
          <a:srcRect t="2459" b="2459"/>
          <a:stretch/>
        </p:blipFill>
        <p:spPr>
          <a:xfrm>
            <a:off x="4575916" y="3894338"/>
            <a:ext cx="3056559" cy="217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2"/>
          <p:cNvSpPr/>
          <p:nvPr/>
        </p:nvSpPr>
        <p:spPr>
          <a:xfrm>
            <a:off x="4575916" y="5608837"/>
            <a:ext cx="3056559" cy="465185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62"/>
          <p:cNvSpPr txBox="1"/>
          <p:nvPr/>
        </p:nvSpPr>
        <p:spPr>
          <a:xfrm>
            <a:off x="4664696" y="5712991"/>
            <a:ext cx="257504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Groupings (Y/N)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4" name="Google Shape;1074;p62"/>
          <p:cNvPicPr preferRelativeResize="0"/>
          <p:nvPr/>
        </p:nvPicPr>
        <p:blipFill rotWithShape="1">
          <a:blip r:embed="rId8"/>
          <a:srcRect l="16761" r="16761"/>
          <a:stretch/>
        </p:blipFill>
        <p:spPr>
          <a:xfrm>
            <a:off x="7865093" y="3894338"/>
            <a:ext cx="3056559" cy="217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2"/>
          <p:cNvSpPr/>
          <p:nvPr/>
        </p:nvSpPr>
        <p:spPr>
          <a:xfrm>
            <a:off x="7865093" y="5608837"/>
            <a:ext cx="3056559" cy="465185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62"/>
          <p:cNvSpPr txBox="1"/>
          <p:nvPr/>
        </p:nvSpPr>
        <p:spPr>
          <a:xfrm>
            <a:off x="7953873" y="5712991"/>
            <a:ext cx="257504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Anchors (Y/N)</a:t>
            </a:r>
          </a:p>
        </p:txBody>
      </p:sp>
      <p:sp>
        <p:nvSpPr>
          <p:cNvPr id="24" name="Google Shape;208;p21">
            <a:extLst>
              <a:ext uri="{FF2B5EF4-FFF2-40B4-BE49-F238E27FC236}">
                <a16:creationId xmlns:a16="http://schemas.microsoft.com/office/drawing/2014/main" id="{5D744080-DA85-4EE1-8871-FB954700F892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11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0" y="1"/>
            <a:ext cx="12192000" cy="6477000"/>
          </a:xfrm>
          <a:prstGeom prst="rect">
            <a:avLst/>
          </a:prstGeom>
          <a:solidFill>
            <a:srgbClr val="3B40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5"/>
          <p:cNvSpPr/>
          <p:nvPr/>
        </p:nvSpPr>
        <p:spPr>
          <a:xfrm>
            <a:off x="8844999" y="1"/>
            <a:ext cx="3347001" cy="6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5" name="Google Shape;635;p45"/>
          <p:cNvGrpSpPr/>
          <p:nvPr/>
        </p:nvGrpSpPr>
        <p:grpSpPr>
          <a:xfrm>
            <a:off x="815011" y="3347339"/>
            <a:ext cx="6264799" cy="1990127"/>
            <a:chOff x="815011" y="3347339"/>
            <a:chExt cx="5070887" cy="1990127"/>
          </a:xfrm>
        </p:grpSpPr>
        <p:sp>
          <p:nvSpPr>
            <p:cNvPr id="636" name="Google Shape;636;p45"/>
            <p:cNvSpPr txBox="1"/>
            <p:nvPr/>
          </p:nvSpPr>
          <p:spPr>
            <a:xfrm>
              <a:off x="832767" y="3347339"/>
              <a:ext cx="5053131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Grandmaster</a:t>
              </a:r>
              <a:endParaRPr sz="7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" name="Google Shape;637;p45"/>
            <p:cNvSpPr txBox="1"/>
            <p:nvPr/>
          </p:nvSpPr>
          <p:spPr>
            <a:xfrm>
              <a:off x="815011" y="4167915"/>
              <a:ext cx="5053131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Results</a:t>
              </a:r>
              <a:endParaRPr dirty="0"/>
            </a:p>
          </p:txBody>
        </p:sp>
      </p:grpSp>
      <p:pic>
        <p:nvPicPr>
          <p:cNvPr id="638" name="Google Shape;638;p45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305" r="43305"/>
          <a:stretch/>
        </p:blipFill>
        <p:spPr>
          <a:xfrm>
            <a:off x="6618082" y="0"/>
            <a:ext cx="5035337" cy="6477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639" name="Google Shape;639;p45"/>
          <p:cNvSpPr/>
          <p:nvPr/>
        </p:nvSpPr>
        <p:spPr>
          <a:xfrm>
            <a:off x="985421" y="5530795"/>
            <a:ext cx="11206579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8;p21">
            <a:extLst>
              <a:ext uri="{FF2B5EF4-FFF2-40B4-BE49-F238E27FC236}">
                <a16:creationId xmlns:a16="http://schemas.microsoft.com/office/drawing/2014/main" id="{A2485497-1325-4607-9C5B-81A804B9A501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3244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663;p107">
            <a:extLst>
              <a:ext uri="{FF2B5EF4-FFF2-40B4-BE49-F238E27FC236}">
                <a16:creationId xmlns:a16="http://schemas.microsoft.com/office/drawing/2014/main" id="{E515BED8-186A-459B-819E-88284EC538D7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Grandmaster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Starting at a Public Rating of 600, True Rating of 2800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" name="Online Media 3" title="Sim GM n100 m1000 2800Elo">
            <a:hlinkClick r:id="" action="ppaction://media"/>
            <a:extLst>
              <a:ext uri="{FF2B5EF4-FFF2-40B4-BE49-F238E27FC236}">
                <a16:creationId xmlns:a16="http://schemas.microsoft.com/office/drawing/2014/main" id="{D4549FB6-F216-487B-B651-8E070FA881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185313"/>
            <a:ext cx="8950036" cy="5328006"/>
          </a:xfrm>
          <a:prstGeom prst="rect">
            <a:avLst/>
          </a:prstGeom>
        </p:spPr>
      </p:pic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6F90888D-018A-4318-A786-BCFC03389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4323"/>
              </p:ext>
            </p:extLst>
          </p:nvPr>
        </p:nvGraphicFramePr>
        <p:xfrm>
          <a:off x="8950036" y="2352008"/>
          <a:ext cx="3241964" cy="11607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692728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83221312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2313122787"/>
                    </a:ext>
                  </a:extLst>
                </a:gridCol>
                <a:gridCol w="951345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010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47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44217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663;p107">
            <a:extLst>
              <a:ext uri="{FF2B5EF4-FFF2-40B4-BE49-F238E27FC236}">
                <a16:creationId xmlns:a16="http://schemas.microsoft.com/office/drawing/2014/main" id="{FBAB3A44-6373-4558-8809-2A0F3196C331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Grandmaster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Starting at a Public Rating of 600, True Rating of 2500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Sim GM n100 m1000 2500Elo">
            <a:hlinkClick r:id="" action="ppaction://media"/>
            <a:extLst>
              <a:ext uri="{FF2B5EF4-FFF2-40B4-BE49-F238E27FC236}">
                <a16:creationId xmlns:a16="http://schemas.microsoft.com/office/drawing/2014/main" id="{8E07F3DB-78A3-40B5-8450-54B5EAD317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185313"/>
            <a:ext cx="8950036" cy="5333354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49DAD8E5-D35A-4524-BB37-8AEEE2271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05336"/>
              </p:ext>
            </p:extLst>
          </p:nvPr>
        </p:nvGraphicFramePr>
        <p:xfrm>
          <a:off x="8950036" y="2352008"/>
          <a:ext cx="3241964" cy="17703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692728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83221312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2313122787"/>
                    </a:ext>
                  </a:extLst>
                </a:gridCol>
                <a:gridCol w="951345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010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471627"/>
                  </a:ext>
                </a:extLst>
              </a:tr>
              <a:tr h="18256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804840"/>
                  </a:ext>
                </a:extLst>
              </a:tr>
              <a:tr h="195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27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1024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663;p107">
            <a:extLst>
              <a:ext uri="{FF2B5EF4-FFF2-40B4-BE49-F238E27FC236}">
                <a16:creationId xmlns:a16="http://schemas.microsoft.com/office/drawing/2014/main" id="{8DC40CEC-56C6-446F-A1A7-A33FE5D39028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Grandmaster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Starting at a Public Rating of 600, True Rating of 1000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Online Media 2" title="Sim GM n100 m1000 1000Elo">
            <a:hlinkClick r:id="" action="ppaction://media"/>
            <a:extLst>
              <a:ext uri="{FF2B5EF4-FFF2-40B4-BE49-F238E27FC236}">
                <a16:creationId xmlns:a16="http://schemas.microsoft.com/office/drawing/2014/main" id="{E3426934-772F-40A0-8AB9-B0D155FE57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185313"/>
            <a:ext cx="8950036" cy="5328005"/>
          </a:xfrm>
          <a:prstGeom prst="rect">
            <a:avLst/>
          </a:prstGeom>
        </p:spPr>
      </p:pic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EA23EB66-758A-437D-9D75-2A420A773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0501"/>
              </p:ext>
            </p:extLst>
          </p:nvPr>
        </p:nvGraphicFramePr>
        <p:xfrm>
          <a:off x="8950036" y="2352008"/>
          <a:ext cx="3241964" cy="23799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692728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83221312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2313122787"/>
                    </a:ext>
                  </a:extLst>
                </a:gridCol>
                <a:gridCol w="951345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010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471627"/>
                  </a:ext>
                </a:extLst>
              </a:tr>
              <a:tr h="18256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804840"/>
                  </a:ext>
                </a:extLst>
              </a:tr>
              <a:tr h="195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275125"/>
                  </a:ext>
                </a:extLst>
              </a:tr>
              <a:tr h="17945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282548"/>
                  </a:ext>
                </a:extLst>
              </a:tr>
              <a:tr h="201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81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7288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663;p107">
            <a:extLst>
              <a:ext uri="{FF2B5EF4-FFF2-40B4-BE49-F238E27FC236}">
                <a16:creationId xmlns:a16="http://schemas.microsoft.com/office/drawing/2014/main" id="{C6E000CE-C4B6-422E-BDB5-51422B67B568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Grandmaster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Starting at a Public Rating of 600, True Rating of 500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Sim GM n100 m1000 500Elo">
            <a:hlinkClick r:id="" action="ppaction://media"/>
            <a:extLst>
              <a:ext uri="{FF2B5EF4-FFF2-40B4-BE49-F238E27FC236}">
                <a16:creationId xmlns:a16="http://schemas.microsoft.com/office/drawing/2014/main" id="{B5B3141F-4072-4BDA-90F8-FFECF5C900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185313"/>
            <a:ext cx="8950036" cy="5322916"/>
          </a:xfrm>
          <a:prstGeom prst="rect">
            <a:avLst/>
          </a:prstGeom>
        </p:spPr>
      </p:pic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24A3780B-7893-49B0-A109-9DF195179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216"/>
              </p:ext>
            </p:extLst>
          </p:nvPr>
        </p:nvGraphicFramePr>
        <p:xfrm>
          <a:off x="8950036" y="2352008"/>
          <a:ext cx="3241964" cy="29895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692728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83221312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2313122787"/>
                    </a:ext>
                  </a:extLst>
                </a:gridCol>
                <a:gridCol w="951345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010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471627"/>
                  </a:ext>
                </a:extLst>
              </a:tr>
              <a:tr h="18256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804840"/>
                  </a:ext>
                </a:extLst>
              </a:tr>
              <a:tr h="195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275125"/>
                  </a:ext>
                </a:extLst>
              </a:tr>
              <a:tr h="17945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282548"/>
                  </a:ext>
                </a:extLst>
              </a:tr>
              <a:tr h="201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81792"/>
                  </a:ext>
                </a:extLst>
              </a:tr>
              <a:tr h="19500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778330"/>
                  </a:ext>
                </a:extLst>
              </a:tr>
              <a:tr h="170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608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87707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663;p107">
            <a:extLst>
              <a:ext uri="{FF2B5EF4-FFF2-40B4-BE49-F238E27FC236}">
                <a16:creationId xmlns:a16="http://schemas.microsoft.com/office/drawing/2014/main" id="{F80993D0-6EA6-4DD1-A42E-744379DBE6CB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Grandmaster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Starting at a Public Rating of 600, True Rating of 2800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Sim GM Unique n100 m1000 2800Elo">
            <a:hlinkClick r:id="" action="ppaction://media"/>
            <a:extLst>
              <a:ext uri="{FF2B5EF4-FFF2-40B4-BE49-F238E27FC236}">
                <a16:creationId xmlns:a16="http://schemas.microsoft.com/office/drawing/2014/main" id="{3500E4B2-28F4-45A5-91DF-99ADD819A94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179807"/>
            <a:ext cx="8950036" cy="5333512"/>
          </a:xfrm>
          <a:prstGeom prst="rect">
            <a:avLst/>
          </a:prstGeom>
        </p:spPr>
      </p:pic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AF29DCCF-426F-40FF-9951-3918EB40F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94103"/>
              </p:ext>
            </p:extLst>
          </p:nvPr>
        </p:nvGraphicFramePr>
        <p:xfrm>
          <a:off x="8950036" y="2352008"/>
          <a:ext cx="3241964" cy="11607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692728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83221312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2313122787"/>
                    </a:ext>
                  </a:extLst>
                </a:gridCol>
                <a:gridCol w="951345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010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47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43078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663;p107">
            <a:extLst>
              <a:ext uri="{FF2B5EF4-FFF2-40B4-BE49-F238E27FC236}">
                <a16:creationId xmlns:a16="http://schemas.microsoft.com/office/drawing/2014/main" id="{D0DAA62D-A7BA-4C59-90A6-7F8739ABF87B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Grandmaster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Starting at a Public Rating of 600, True Rating of 2500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Sim GM Unique n100 m1000 2500Elo">
            <a:hlinkClick r:id="" action="ppaction://media"/>
            <a:extLst>
              <a:ext uri="{FF2B5EF4-FFF2-40B4-BE49-F238E27FC236}">
                <a16:creationId xmlns:a16="http://schemas.microsoft.com/office/drawing/2014/main" id="{9308A17C-C17E-488D-92B4-869F0F138F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185313"/>
            <a:ext cx="8950036" cy="5322916"/>
          </a:xfrm>
          <a:prstGeom prst="rect">
            <a:avLst/>
          </a:prstGeom>
        </p:spPr>
      </p:pic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7E04666D-8D79-457B-84BF-83779D7B3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875566"/>
              </p:ext>
            </p:extLst>
          </p:nvPr>
        </p:nvGraphicFramePr>
        <p:xfrm>
          <a:off x="8950036" y="2352008"/>
          <a:ext cx="3241964" cy="17703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692728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83221312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2313122787"/>
                    </a:ext>
                  </a:extLst>
                </a:gridCol>
                <a:gridCol w="951345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010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471627"/>
                  </a:ext>
                </a:extLst>
              </a:tr>
              <a:tr h="18256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804840"/>
                  </a:ext>
                </a:extLst>
              </a:tr>
              <a:tr h="195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27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66202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663;p107">
            <a:extLst>
              <a:ext uri="{FF2B5EF4-FFF2-40B4-BE49-F238E27FC236}">
                <a16:creationId xmlns:a16="http://schemas.microsoft.com/office/drawing/2014/main" id="{D359A381-7266-4444-8803-7AB6487BD227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Grandmaster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Starting at a Public Rating of 600, True Rating of 1000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Online Media 2" title="Sim GM Unique n100 m1000 1000Elo">
            <a:hlinkClick r:id="" action="ppaction://media"/>
            <a:extLst>
              <a:ext uri="{FF2B5EF4-FFF2-40B4-BE49-F238E27FC236}">
                <a16:creationId xmlns:a16="http://schemas.microsoft.com/office/drawing/2014/main" id="{DEE2E572-54D2-471C-838E-9469255FEB7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185313"/>
            <a:ext cx="8950036" cy="5328005"/>
          </a:xfrm>
          <a:prstGeom prst="rect">
            <a:avLst/>
          </a:prstGeom>
        </p:spPr>
      </p:pic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B9C6E297-6B52-48E6-8766-5670E7691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5447"/>
              </p:ext>
            </p:extLst>
          </p:nvPr>
        </p:nvGraphicFramePr>
        <p:xfrm>
          <a:off x="8950036" y="2352008"/>
          <a:ext cx="3241964" cy="23799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692728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83221312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2313122787"/>
                    </a:ext>
                  </a:extLst>
                </a:gridCol>
                <a:gridCol w="951345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010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471627"/>
                  </a:ext>
                </a:extLst>
              </a:tr>
              <a:tr h="18256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804840"/>
                  </a:ext>
                </a:extLst>
              </a:tr>
              <a:tr h="195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275125"/>
                  </a:ext>
                </a:extLst>
              </a:tr>
              <a:tr h="17945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282548"/>
                  </a:ext>
                </a:extLst>
              </a:tr>
              <a:tr h="201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81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25823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945;p57">
            <a:extLst>
              <a:ext uri="{FF2B5EF4-FFF2-40B4-BE49-F238E27FC236}">
                <a16:creationId xmlns:a16="http://schemas.microsoft.com/office/drawing/2014/main" id="{BFFF61EE-849F-481A-85A2-334672B36CDD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612820" y="1651935"/>
            <a:ext cx="2957392" cy="1493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" name="Google Shape;925;p57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926" name="Google Shape;926;p57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Basics of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Ratings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7" name="Google Shape;927;p57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i="1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Absolutely</a:t>
              </a: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 Bare-Bones Information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8" name="Google Shape;928;p57"/>
          <p:cNvSpPr/>
          <p:nvPr/>
        </p:nvSpPr>
        <p:spPr>
          <a:xfrm>
            <a:off x="1075034" y="3122145"/>
            <a:ext cx="2957392" cy="2924432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9" name="Google Shape;929;p57"/>
          <p:cNvGrpSpPr/>
          <p:nvPr/>
        </p:nvGrpSpPr>
        <p:grpSpPr>
          <a:xfrm>
            <a:off x="1270568" y="3373745"/>
            <a:ext cx="2676743" cy="2176000"/>
            <a:chOff x="1270568" y="3373745"/>
            <a:chExt cx="2424131" cy="2176000"/>
          </a:xfrm>
        </p:grpSpPr>
        <p:sp>
          <p:nvSpPr>
            <p:cNvPr id="930" name="Google Shape;930;p57"/>
            <p:cNvSpPr txBox="1"/>
            <p:nvPr/>
          </p:nvSpPr>
          <p:spPr>
            <a:xfrm>
              <a:off x="1270568" y="3373745"/>
              <a:ext cx="2424131" cy="392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All Players Have a Rating</a:t>
              </a:r>
              <a:endParaRPr sz="13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1" name="Google Shape;931;p57"/>
            <p:cNvSpPr txBox="1"/>
            <p:nvPr/>
          </p:nvSpPr>
          <p:spPr>
            <a:xfrm>
              <a:off x="1270568" y="3933918"/>
              <a:ext cx="2424131" cy="1615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All players have a numerical rating that “reflects” their expected skill level.</a:t>
              </a:r>
            </a:p>
          </p:txBody>
        </p:sp>
        <p:cxnSp>
          <p:nvCxnSpPr>
            <p:cNvPr id="932" name="Google Shape;932;p57"/>
            <p:cNvCxnSpPr/>
            <p:nvPr/>
          </p:nvCxnSpPr>
          <p:spPr>
            <a:xfrm>
              <a:off x="1376249" y="3851536"/>
              <a:ext cx="2318450" cy="0"/>
            </a:xfrm>
            <a:prstGeom prst="straightConnector1">
              <a:avLst/>
            </a:prstGeom>
            <a:noFill/>
            <a:ln w="9525" cap="flat" cmpd="sng">
              <a:solidFill>
                <a:srgbClr val="C3C8D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933" name="Google Shape;933;p57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1079517" y="1631867"/>
            <a:ext cx="2948425" cy="150134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57"/>
          <p:cNvSpPr/>
          <p:nvPr/>
        </p:nvSpPr>
        <p:spPr>
          <a:xfrm>
            <a:off x="4617304" y="3122145"/>
            <a:ext cx="2957392" cy="2924432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57"/>
          <p:cNvGrpSpPr/>
          <p:nvPr/>
        </p:nvGrpSpPr>
        <p:grpSpPr>
          <a:xfrm>
            <a:off x="4812838" y="3373745"/>
            <a:ext cx="2676743" cy="2176000"/>
            <a:chOff x="4812838" y="3373745"/>
            <a:chExt cx="2424131" cy="2176000"/>
          </a:xfrm>
        </p:grpSpPr>
        <p:sp>
          <p:nvSpPr>
            <p:cNvPr id="936" name="Google Shape;936;p57"/>
            <p:cNvSpPr txBox="1"/>
            <p:nvPr/>
          </p:nvSpPr>
          <p:spPr>
            <a:xfrm>
              <a:off x="4812838" y="3373745"/>
              <a:ext cx="2424131" cy="392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Higher Ratings &gt; Lower Ones</a:t>
              </a:r>
            </a:p>
          </p:txBody>
        </p:sp>
        <p:sp>
          <p:nvSpPr>
            <p:cNvPr id="937" name="Google Shape;937;p57"/>
            <p:cNvSpPr txBox="1"/>
            <p:nvPr/>
          </p:nvSpPr>
          <p:spPr>
            <a:xfrm>
              <a:off x="4812838" y="3933918"/>
              <a:ext cx="2424131" cy="1615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 player with a higher rating is expected to beat one with a lower rating, on average.</a:t>
              </a:r>
            </a:p>
          </p:txBody>
        </p:sp>
        <p:cxnSp>
          <p:nvCxnSpPr>
            <p:cNvPr id="938" name="Google Shape;938;p57"/>
            <p:cNvCxnSpPr/>
            <p:nvPr/>
          </p:nvCxnSpPr>
          <p:spPr>
            <a:xfrm>
              <a:off x="4918519" y="3851536"/>
              <a:ext cx="2318450" cy="0"/>
            </a:xfrm>
            <a:prstGeom prst="straightConnector1">
              <a:avLst/>
            </a:prstGeom>
            <a:noFill/>
            <a:ln w="9525" cap="flat" cmpd="sng">
              <a:solidFill>
                <a:srgbClr val="C3C8D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939" name="Google Shape;939;p57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8159574" y="1635570"/>
            <a:ext cx="2957392" cy="1493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40" name="Google Shape;940;p57"/>
          <p:cNvSpPr/>
          <p:nvPr/>
        </p:nvSpPr>
        <p:spPr>
          <a:xfrm>
            <a:off x="8159574" y="3122145"/>
            <a:ext cx="2957392" cy="2924432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1" name="Google Shape;941;p57"/>
          <p:cNvGrpSpPr/>
          <p:nvPr/>
        </p:nvGrpSpPr>
        <p:grpSpPr>
          <a:xfrm>
            <a:off x="8355108" y="3373745"/>
            <a:ext cx="2676743" cy="2176000"/>
            <a:chOff x="8355108" y="3373745"/>
            <a:chExt cx="2424131" cy="2176000"/>
          </a:xfrm>
        </p:grpSpPr>
        <p:sp>
          <p:nvSpPr>
            <p:cNvPr id="942" name="Google Shape;942;p57"/>
            <p:cNvSpPr txBox="1"/>
            <p:nvPr/>
          </p:nvSpPr>
          <p:spPr>
            <a:xfrm>
              <a:off x="8355108" y="3373745"/>
              <a:ext cx="2424131" cy="392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Ratings Are Updated</a:t>
              </a:r>
              <a:endParaRPr sz="13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3" name="Google Shape;943;p57"/>
            <p:cNvSpPr txBox="1"/>
            <p:nvPr/>
          </p:nvSpPr>
          <p:spPr>
            <a:xfrm>
              <a:off x="8355108" y="3933918"/>
              <a:ext cx="2424131" cy="1615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After completing a “match” or series of matches, those involved have their ratings updated.</a:t>
              </a:r>
            </a:p>
          </p:txBody>
        </p:sp>
        <p:cxnSp>
          <p:nvCxnSpPr>
            <p:cNvPr id="944" name="Google Shape;944;p57"/>
            <p:cNvCxnSpPr/>
            <p:nvPr/>
          </p:nvCxnSpPr>
          <p:spPr>
            <a:xfrm>
              <a:off x="8460789" y="3851536"/>
              <a:ext cx="2318450" cy="0"/>
            </a:xfrm>
            <a:prstGeom prst="straightConnector1">
              <a:avLst/>
            </a:prstGeom>
            <a:noFill/>
            <a:ln w="9525" cap="flat" cmpd="sng">
              <a:solidFill>
                <a:srgbClr val="C3C8D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946" name="Google Shape;946;p57"/>
          <p:cNvCxnSpPr/>
          <p:nvPr/>
        </p:nvCxnSpPr>
        <p:spPr>
          <a:xfrm>
            <a:off x="757882" y="1342764"/>
            <a:ext cx="10849232" cy="0"/>
          </a:xfrm>
          <a:prstGeom prst="straightConnector1">
            <a:avLst/>
          </a:prstGeom>
          <a:noFill/>
          <a:ln w="9525" cap="flat" cmpd="sng">
            <a:solidFill>
              <a:srgbClr val="E7E7E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" name="Google Shape;208;p21">
            <a:extLst>
              <a:ext uri="{FF2B5EF4-FFF2-40B4-BE49-F238E27FC236}">
                <a16:creationId xmlns:a16="http://schemas.microsoft.com/office/drawing/2014/main" id="{75F7621E-B780-4037-99BF-8DBFDF3DF2C6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43562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663;p107">
            <a:extLst>
              <a:ext uri="{FF2B5EF4-FFF2-40B4-BE49-F238E27FC236}">
                <a16:creationId xmlns:a16="http://schemas.microsoft.com/office/drawing/2014/main" id="{D5091BBF-57FE-4FC6-A20C-0168A03C3ADD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Grandmaster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Starting at a Public Rating of 600, True Rating of 500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Sim GM Unique n100 m1000 500Elo">
            <a:hlinkClick r:id="" action="ppaction://media"/>
            <a:extLst>
              <a:ext uri="{FF2B5EF4-FFF2-40B4-BE49-F238E27FC236}">
                <a16:creationId xmlns:a16="http://schemas.microsoft.com/office/drawing/2014/main" id="{41FE8F06-3865-45A4-88DE-269FFA7BAD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185313"/>
            <a:ext cx="8950036" cy="5328005"/>
          </a:xfrm>
          <a:prstGeom prst="rect">
            <a:avLst/>
          </a:prstGeom>
        </p:spPr>
      </p:pic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BD0BD114-13DC-4935-B610-0A5875525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65835"/>
              </p:ext>
            </p:extLst>
          </p:nvPr>
        </p:nvGraphicFramePr>
        <p:xfrm>
          <a:off x="8950036" y="2352008"/>
          <a:ext cx="3241964" cy="29895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692728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83221312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2313122787"/>
                    </a:ext>
                  </a:extLst>
                </a:gridCol>
                <a:gridCol w="951345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010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471627"/>
                  </a:ext>
                </a:extLst>
              </a:tr>
              <a:tr h="18256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804840"/>
                  </a:ext>
                </a:extLst>
              </a:tr>
              <a:tr h="195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275125"/>
                  </a:ext>
                </a:extLst>
              </a:tr>
              <a:tr h="17945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282548"/>
                  </a:ext>
                </a:extLst>
              </a:tr>
              <a:tr h="201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81792"/>
                  </a:ext>
                </a:extLst>
              </a:tr>
              <a:tr h="19500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778330"/>
                  </a:ext>
                </a:extLst>
              </a:tr>
              <a:tr h="170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608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1134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52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1" b="231"/>
          <a:stretch/>
        </p:blipFill>
        <p:spPr>
          <a:xfrm>
            <a:off x="0" y="0"/>
            <a:ext cx="12192000" cy="1515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52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797" name="Google Shape;797;p52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GM Scenario </a:t>
              </a:r>
              <a:r>
                <a:rPr lang="en-US" sz="4200" dirty="0">
                  <a:solidFill>
                    <a:srgbClr val="E7E7EC"/>
                  </a:solidFill>
                  <a:latin typeface="Open Sans"/>
                  <a:ea typeface="Open Sans"/>
                  <a:cs typeface="Open Sans"/>
                  <a:sym typeface="Open Sans"/>
                </a:rPr>
                <a:t>Takeaways</a:t>
              </a:r>
              <a:endParaRPr sz="42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8" name="Google Shape;798;p52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E7E7EC"/>
                  </a:solidFill>
                  <a:latin typeface="Open Sans"/>
                  <a:ea typeface="Open Sans"/>
                  <a:cs typeface="Open Sans"/>
                  <a:sym typeface="Open Sans"/>
                </a:rPr>
                <a:t>Insight we Can Draw</a:t>
              </a:r>
              <a:endParaRPr sz="13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99" name="Google Shape;799;p52"/>
          <p:cNvPicPr preferRelativeResize="0"/>
          <p:nvPr/>
        </p:nvPicPr>
        <p:blipFill rotWithShape="1">
          <a:blip r:embed="rId5"/>
          <a:srcRect t="8" b="8"/>
          <a:stretch/>
        </p:blipFill>
        <p:spPr>
          <a:xfrm>
            <a:off x="1249807" y="1599073"/>
            <a:ext cx="4574344" cy="2884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0" name="Google Shape;800;p52"/>
          <p:cNvGrpSpPr/>
          <p:nvPr/>
        </p:nvGrpSpPr>
        <p:grpSpPr>
          <a:xfrm>
            <a:off x="1164663" y="4386563"/>
            <a:ext cx="4659487" cy="961878"/>
            <a:chOff x="1164663" y="4942056"/>
            <a:chExt cx="4659487" cy="961878"/>
          </a:xfrm>
        </p:grpSpPr>
        <p:sp>
          <p:nvSpPr>
            <p:cNvPr id="801" name="Google Shape;801;p52"/>
            <p:cNvSpPr txBox="1"/>
            <p:nvPr/>
          </p:nvSpPr>
          <p:spPr>
            <a:xfrm>
              <a:off x="1164663" y="5349936"/>
              <a:ext cx="465948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The further from the mean rating, the more grouping hurts at low players.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The further from the mean rating, the more not grouping hurts at high players.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No grouping has little impact on error rate between low and high players (does not converge in either case).</a:t>
              </a:r>
              <a:endParaRPr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2" name="Google Shape;802;p52"/>
            <p:cNvSpPr txBox="1"/>
            <p:nvPr/>
          </p:nvSpPr>
          <p:spPr>
            <a:xfrm>
              <a:off x="1164664" y="4942056"/>
              <a:ext cx="2314993" cy="350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Error 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Rates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03" name="Google Shape;803;p52"/>
          <p:cNvPicPr preferRelativeResize="0"/>
          <p:nvPr/>
        </p:nvPicPr>
        <p:blipFill rotWithShape="1">
          <a:blip r:embed="rId6"/>
          <a:srcRect t="1161" b="1161"/>
          <a:stretch/>
        </p:blipFill>
        <p:spPr>
          <a:xfrm>
            <a:off x="6390218" y="1599073"/>
            <a:ext cx="4574344" cy="2884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52"/>
          <p:cNvGrpSpPr/>
          <p:nvPr/>
        </p:nvGrpSpPr>
        <p:grpSpPr>
          <a:xfrm>
            <a:off x="6305074" y="4386563"/>
            <a:ext cx="4659487" cy="961878"/>
            <a:chOff x="6305074" y="4942056"/>
            <a:chExt cx="4659487" cy="961878"/>
          </a:xfrm>
        </p:grpSpPr>
        <p:sp>
          <p:nvSpPr>
            <p:cNvPr id="805" name="Google Shape;805;p52"/>
            <p:cNvSpPr txBox="1"/>
            <p:nvPr/>
          </p:nvSpPr>
          <p:spPr>
            <a:xfrm>
              <a:off x="6305074" y="5349936"/>
              <a:ext cx="465948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At high player counts, grouping always converges faster than non-grouping.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At low player counts, grouping hinders convergence.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There is an equilibrium # of players where grouping/not-grouping produces the same results.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6" name="Google Shape;806;p52"/>
            <p:cNvSpPr txBox="1"/>
            <p:nvPr/>
          </p:nvSpPr>
          <p:spPr>
            <a:xfrm>
              <a:off x="6305074" y="4942056"/>
              <a:ext cx="3559361" cy="350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Matches Played 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to Reach Rating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" name="Google Shape;208;p21">
            <a:extLst>
              <a:ext uri="{FF2B5EF4-FFF2-40B4-BE49-F238E27FC236}">
                <a16:creationId xmlns:a16="http://schemas.microsoft.com/office/drawing/2014/main" id="{C946E2ED-426A-48AB-B43C-9F6E328F5E75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51229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0" y="1"/>
            <a:ext cx="12192000" cy="6477000"/>
          </a:xfrm>
          <a:prstGeom prst="rect">
            <a:avLst/>
          </a:prstGeom>
          <a:solidFill>
            <a:srgbClr val="3B40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5"/>
          <p:cNvSpPr/>
          <p:nvPr/>
        </p:nvSpPr>
        <p:spPr>
          <a:xfrm>
            <a:off x="8844999" y="1"/>
            <a:ext cx="3347001" cy="6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5" name="Google Shape;635;p45"/>
          <p:cNvGrpSpPr/>
          <p:nvPr/>
        </p:nvGrpSpPr>
        <p:grpSpPr>
          <a:xfrm>
            <a:off x="815011" y="3347339"/>
            <a:ext cx="6264799" cy="1990127"/>
            <a:chOff x="815011" y="3347339"/>
            <a:chExt cx="5070887" cy="1990127"/>
          </a:xfrm>
        </p:grpSpPr>
        <p:sp>
          <p:nvSpPr>
            <p:cNvPr id="636" name="Google Shape;636;p45"/>
            <p:cNvSpPr txBox="1"/>
            <p:nvPr/>
          </p:nvSpPr>
          <p:spPr>
            <a:xfrm>
              <a:off x="832767" y="3347339"/>
              <a:ext cx="5053131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Fresh Pop.</a:t>
              </a:r>
              <a:endParaRPr sz="7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" name="Google Shape;637;p45"/>
            <p:cNvSpPr txBox="1"/>
            <p:nvPr/>
          </p:nvSpPr>
          <p:spPr>
            <a:xfrm>
              <a:off x="815011" y="4167915"/>
              <a:ext cx="5053131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Results</a:t>
              </a:r>
              <a:endParaRPr dirty="0"/>
            </a:p>
          </p:txBody>
        </p:sp>
      </p:grpSp>
      <p:pic>
        <p:nvPicPr>
          <p:cNvPr id="638" name="Google Shape;638;p45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305" r="43305"/>
          <a:stretch/>
        </p:blipFill>
        <p:spPr>
          <a:xfrm>
            <a:off x="6618082" y="0"/>
            <a:ext cx="5035337" cy="6477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639" name="Google Shape;639;p45"/>
          <p:cNvSpPr/>
          <p:nvPr/>
        </p:nvSpPr>
        <p:spPr>
          <a:xfrm>
            <a:off x="985421" y="5530795"/>
            <a:ext cx="11206579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8;p21">
            <a:extLst>
              <a:ext uri="{FF2B5EF4-FFF2-40B4-BE49-F238E27FC236}">
                <a16:creationId xmlns:a16="http://schemas.microsoft.com/office/drawing/2014/main" id="{A2485497-1325-4607-9C5B-81A804B9A501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34299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663;p107">
            <a:extLst>
              <a:ext uri="{FF2B5EF4-FFF2-40B4-BE49-F238E27FC236}">
                <a16:creationId xmlns:a16="http://schemas.microsoft.com/office/drawing/2014/main" id="{E515BED8-186A-459B-819E-88284EC538D7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Population Initialization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Everyone Starts at a Public Rating ~U(0,2900)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Sim Base PR Random n10 m1000">
            <a:hlinkClick r:id="" action="ppaction://media"/>
            <a:extLst>
              <a:ext uri="{FF2B5EF4-FFF2-40B4-BE49-F238E27FC236}">
                <a16:creationId xmlns:a16="http://schemas.microsoft.com/office/drawing/2014/main" id="{8B8C9E54-1FD5-4BA8-8498-7DA53B27AE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185309"/>
            <a:ext cx="8950035" cy="5328005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38A2AC7-17D9-4370-9765-753E0EB98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549917"/>
              </p:ext>
            </p:extLst>
          </p:nvPr>
        </p:nvGraphicFramePr>
        <p:xfrm>
          <a:off x="8950035" y="2964151"/>
          <a:ext cx="3241964" cy="8559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1490503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1751461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029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5124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663;p107">
            <a:extLst>
              <a:ext uri="{FF2B5EF4-FFF2-40B4-BE49-F238E27FC236}">
                <a16:creationId xmlns:a16="http://schemas.microsoft.com/office/drawing/2014/main" id="{E515BED8-186A-459B-819E-88284EC538D7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Population Initialization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Everyone Starts at a Public Rating Randomly </a:t>
              </a: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</a:rPr>
                <a:t>∈</a:t>
              </a: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 {600, 1000, 1200}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Online Media 2" title="Sim Base PR Hybrid n10 m1000">
            <a:hlinkClick r:id="" action="ppaction://media"/>
            <a:extLst>
              <a:ext uri="{FF2B5EF4-FFF2-40B4-BE49-F238E27FC236}">
                <a16:creationId xmlns:a16="http://schemas.microsoft.com/office/drawing/2014/main" id="{DBEBCFCF-9293-4B33-8330-E5B238D367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-1" y="1185309"/>
            <a:ext cx="8950036" cy="5328005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C5020252-6108-4B57-8A41-8BAD415C1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788583"/>
              </p:ext>
            </p:extLst>
          </p:nvPr>
        </p:nvGraphicFramePr>
        <p:xfrm>
          <a:off x="8950035" y="2964151"/>
          <a:ext cx="3241964" cy="11607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1490503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1751461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029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79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81709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663;p107">
            <a:extLst>
              <a:ext uri="{FF2B5EF4-FFF2-40B4-BE49-F238E27FC236}">
                <a16:creationId xmlns:a16="http://schemas.microsoft.com/office/drawing/2014/main" id="{E515BED8-186A-459B-819E-88284EC538D7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Population Initialization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Everyone Starts at a Public Rating Up to 30% Away From True Rating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Sim Base PR Range n10 m1000 d30">
            <a:hlinkClick r:id="" action="ppaction://media"/>
            <a:extLst>
              <a:ext uri="{FF2B5EF4-FFF2-40B4-BE49-F238E27FC236}">
                <a16:creationId xmlns:a16="http://schemas.microsoft.com/office/drawing/2014/main" id="{CD7D5C10-202B-4478-9E73-C4C93ED027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-1" y="1185309"/>
            <a:ext cx="8950036" cy="5328005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5C07D2AA-AB13-4EA5-859E-4395C7449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5886"/>
              </p:ext>
            </p:extLst>
          </p:nvPr>
        </p:nvGraphicFramePr>
        <p:xfrm>
          <a:off x="8950035" y="2964151"/>
          <a:ext cx="3241964" cy="14655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1490503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1751461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029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794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712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9056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663;p107">
            <a:extLst>
              <a:ext uri="{FF2B5EF4-FFF2-40B4-BE49-F238E27FC236}">
                <a16:creationId xmlns:a16="http://schemas.microsoft.com/office/drawing/2014/main" id="{E515BED8-186A-459B-819E-88284EC538D7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Population Initialization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Everyone Starts at a Fixed Public Rating of 1000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Sim Base PR 1000 n10 m1000">
            <a:hlinkClick r:id="" action="ppaction://media"/>
            <a:extLst>
              <a:ext uri="{FF2B5EF4-FFF2-40B4-BE49-F238E27FC236}">
                <a16:creationId xmlns:a16="http://schemas.microsoft.com/office/drawing/2014/main" id="{AB97916A-E336-45CA-8A26-C67486CD75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-1" y="1185309"/>
            <a:ext cx="8950036" cy="5328005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81F7FC81-DB2D-478D-983C-4BBC88789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352348"/>
              </p:ext>
            </p:extLst>
          </p:nvPr>
        </p:nvGraphicFramePr>
        <p:xfrm>
          <a:off x="8950035" y="2964151"/>
          <a:ext cx="3241964" cy="17703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1490503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1751461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029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794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712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 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4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5389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/>
          <p:nvPr/>
        </p:nvSpPr>
        <p:spPr>
          <a:xfrm>
            <a:off x="0" y="-1"/>
            <a:ext cx="12192000" cy="3238501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35"/>
          <p:cNvPicPr preferRelativeResize="0"/>
          <p:nvPr/>
        </p:nvPicPr>
        <p:blipFill rotWithShape="1">
          <a:blip r:embed="rId3"/>
          <a:srcRect t="1370" b="1370"/>
          <a:stretch/>
        </p:blipFill>
        <p:spPr>
          <a:xfrm>
            <a:off x="4324869" y="1689121"/>
            <a:ext cx="3542266" cy="2516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35"/>
          <p:cNvGrpSpPr/>
          <p:nvPr/>
        </p:nvGrpSpPr>
        <p:grpSpPr>
          <a:xfrm>
            <a:off x="0" y="4446268"/>
            <a:ext cx="12192000" cy="1550659"/>
            <a:chOff x="0" y="4446268"/>
            <a:chExt cx="12192000" cy="1550659"/>
          </a:xfrm>
        </p:grpSpPr>
        <p:sp>
          <p:nvSpPr>
            <p:cNvPr id="475" name="Google Shape;475;p35"/>
            <p:cNvSpPr txBox="1"/>
            <p:nvPr/>
          </p:nvSpPr>
          <p:spPr>
            <a:xfrm>
              <a:off x="2936146" y="5142847"/>
              <a:ext cx="6342078" cy="854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If players can somewhat accurately select their starting point, this is most efficient.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If not, setting everyone to 1000 is more effective.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Of similar effectiveness is setting 33% of the population to each of 600, 1000, 1200</a:t>
              </a:r>
            </a:p>
          </p:txBody>
        </p:sp>
        <p:sp>
          <p:nvSpPr>
            <p:cNvPr id="476" name="Google Shape;476;p35"/>
            <p:cNvSpPr txBox="1"/>
            <p:nvPr/>
          </p:nvSpPr>
          <p:spPr>
            <a:xfrm>
              <a:off x="0" y="4446268"/>
              <a:ext cx="12192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Initial Rating Settings</a:t>
              </a:r>
              <a:endParaRPr sz="2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5851153" y="5046570"/>
              <a:ext cx="51206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Google Shape;795;p52">
            <a:extLst>
              <a:ext uri="{FF2B5EF4-FFF2-40B4-BE49-F238E27FC236}">
                <a16:creationId xmlns:a16="http://schemas.microsoft.com/office/drawing/2014/main" id="{5AF9CA3D-E0C9-46A4-A5DA-22E8625D0C34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1" b="231"/>
          <a:stretch/>
        </p:blipFill>
        <p:spPr>
          <a:xfrm>
            <a:off x="0" y="0"/>
            <a:ext cx="12192000" cy="1515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796;p52">
            <a:extLst>
              <a:ext uri="{FF2B5EF4-FFF2-40B4-BE49-F238E27FC236}">
                <a16:creationId xmlns:a16="http://schemas.microsoft.com/office/drawing/2014/main" id="{259AB9B7-DFB5-46BC-BE50-C2C074B02ACC}"/>
              </a:ext>
            </a:extLst>
          </p:cNvPr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" name="Google Shape;797;p52">
              <a:extLst>
                <a:ext uri="{FF2B5EF4-FFF2-40B4-BE49-F238E27FC236}">
                  <a16:creationId xmlns:a16="http://schemas.microsoft.com/office/drawing/2014/main" id="{105F37CF-9AFD-42E3-B446-0AB019ED847B}"/>
                </a:ext>
              </a:extLst>
            </p:cNvPr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Population Initialization </a:t>
              </a:r>
              <a:r>
                <a:rPr lang="en-US" sz="4200" dirty="0">
                  <a:solidFill>
                    <a:srgbClr val="E7E7EC"/>
                  </a:solidFill>
                  <a:latin typeface="Open Sans"/>
                  <a:ea typeface="Open Sans"/>
                  <a:cs typeface="Open Sans"/>
                  <a:sym typeface="Open Sans"/>
                </a:rPr>
                <a:t>Takeaways</a:t>
              </a:r>
              <a:endParaRPr sz="42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798;p52">
              <a:extLst>
                <a:ext uri="{FF2B5EF4-FFF2-40B4-BE49-F238E27FC236}">
                  <a16:creationId xmlns:a16="http://schemas.microsoft.com/office/drawing/2014/main" id="{60A639FE-EBE7-4843-BA72-29C293D932C4}"/>
                </a:ext>
              </a:extLst>
            </p:cNvPr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E7E7EC"/>
                  </a:solidFill>
                  <a:latin typeface="Open Sans"/>
                  <a:ea typeface="Open Sans"/>
                  <a:cs typeface="Open Sans"/>
                  <a:sym typeface="Open Sans"/>
                </a:rPr>
                <a:t>Insight we Can Draw</a:t>
              </a:r>
              <a:endParaRPr sz="13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" name="Google Shape;208;p21">
            <a:extLst>
              <a:ext uri="{FF2B5EF4-FFF2-40B4-BE49-F238E27FC236}">
                <a16:creationId xmlns:a16="http://schemas.microsoft.com/office/drawing/2014/main" id="{ADEB9D4E-F641-45DD-9FC1-73BCFCB67C35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F172A-913A-4BD1-9DD9-7C70A7BB2EA6}"/>
              </a:ext>
            </a:extLst>
          </p:cNvPr>
          <p:cNvSpPr txBox="1"/>
          <p:nvPr/>
        </p:nvSpPr>
        <p:spPr>
          <a:xfrm>
            <a:off x="4324869" y="3805302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9346607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07"/>
          <p:cNvSpPr/>
          <p:nvPr/>
        </p:nvSpPr>
        <p:spPr>
          <a:xfrm>
            <a:off x="6096000" y="0"/>
            <a:ext cx="6095999" cy="6477001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5" name="Google Shape;2645;p107"/>
          <p:cNvGrpSpPr/>
          <p:nvPr/>
        </p:nvGrpSpPr>
        <p:grpSpPr>
          <a:xfrm>
            <a:off x="6795156" y="4150894"/>
            <a:ext cx="4652212" cy="4652212"/>
            <a:chOff x="6397592" y="2673467"/>
            <a:chExt cx="2977414" cy="2977414"/>
          </a:xfrm>
        </p:grpSpPr>
        <p:sp>
          <p:nvSpPr>
            <p:cNvPr id="2646" name="Google Shape;2646;p107"/>
            <p:cNvSpPr/>
            <p:nvPr/>
          </p:nvSpPr>
          <p:spPr>
            <a:xfrm rot="10800000" flipH="1">
              <a:off x="6397592" y="2673467"/>
              <a:ext cx="2977414" cy="2977414"/>
            </a:xfrm>
            <a:prstGeom prst="pie">
              <a:avLst>
                <a:gd name="adj1" fmla="val 0"/>
                <a:gd name="adj2" fmla="val 10799302"/>
              </a:avLst>
            </a:prstGeom>
            <a:solidFill>
              <a:srgbClr val="D9F8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107"/>
            <p:cNvSpPr/>
            <p:nvPr/>
          </p:nvSpPr>
          <p:spPr>
            <a:xfrm rot="10800000" flipH="1">
              <a:off x="6659830" y="2935705"/>
              <a:ext cx="2452938" cy="2452938"/>
            </a:xfrm>
            <a:prstGeom prst="pie">
              <a:avLst>
                <a:gd name="adj1" fmla="val 0"/>
                <a:gd name="adj2" fmla="val 10799302"/>
              </a:avLst>
            </a:prstGeom>
            <a:solidFill>
              <a:srgbClr val="B4F2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107"/>
            <p:cNvSpPr/>
            <p:nvPr/>
          </p:nvSpPr>
          <p:spPr>
            <a:xfrm rot="10800000" flipH="1">
              <a:off x="6905124" y="3180999"/>
              <a:ext cx="1962351" cy="1962351"/>
            </a:xfrm>
            <a:prstGeom prst="pie">
              <a:avLst>
                <a:gd name="adj1" fmla="val 0"/>
                <a:gd name="adj2" fmla="val 10803630"/>
              </a:avLst>
            </a:prstGeom>
            <a:solidFill>
              <a:srgbClr val="8FEC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107"/>
            <p:cNvSpPr/>
            <p:nvPr/>
          </p:nvSpPr>
          <p:spPr>
            <a:xfrm rot="10800000" flipH="1">
              <a:off x="7150417" y="3426292"/>
              <a:ext cx="1472727" cy="1472727"/>
            </a:xfrm>
            <a:prstGeom prst="pie">
              <a:avLst>
                <a:gd name="adj1" fmla="val 0"/>
                <a:gd name="adj2" fmla="val 1080673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107"/>
            <p:cNvSpPr/>
            <p:nvPr/>
          </p:nvSpPr>
          <p:spPr>
            <a:xfrm rot="10800000" flipH="1">
              <a:off x="7395711" y="3671587"/>
              <a:ext cx="981175" cy="981175"/>
            </a:xfrm>
            <a:prstGeom prst="pie">
              <a:avLst>
                <a:gd name="adj1" fmla="val 0"/>
                <a:gd name="adj2" fmla="val 10803569"/>
              </a:avLst>
            </a:prstGeom>
            <a:solidFill>
              <a:srgbClr val="1FBD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107"/>
            <p:cNvSpPr/>
            <p:nvPr/>
          </p:nvSpPr>
          <p:spPr>
            <a:xfrm rot="10800000" flipH="1">
              <a:off x="7636699" y="3912575"/>
              <a:ext cx="499199" cy="499199"/>
            </a:xfrm>
            <a:prstGeom prst="pie">
              <a:avLst>
                <a:gd name="adj1" fmla="val 0"/>
                <a:gd name="adj2" fmla="val 10800000"/>
              </a:avLst>
            </a:prstGeom>
            <a:solidFill>
              <a:srgbClr val="157E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2" name="Google Shape;2652;p107"/>
          <p:cNvGrpSpPr/>
          <p:nvPr/>
        </p:nvGrpSpPr>
        <p:grpSpPr>
          <a:xfrm>
            <a:off x="1603546" y="4943913"/>
            <a:ext cx="3066175" cy="3066175"/>
            <a:chOff x="6905124" y="3180999"/>
            <a:chExt cx="1962351" cy="1962351"/>
          </a:xfrm>
        </p:grpSpPr>
        <p:sp>
          <p:nvSpPr>
            <p:cNvPr id="2653" name="Google Shape;2653;p107"/>
            <p:cNvSpPr/>
            <p:nvPr/>
          </p:nvSpPr>
          <p:spPr>
            <a:xfrm rot="10800000" flipH="1">
              <a:off x="6905124" y="3180999"/>
              <a:ext cx="1962351" cy="1962351"/>
            </a:xfrm>
            <a:prstGeom prst="pie">
              <a:avLst>
                <a:gd name="adj1" fmla="val 0"/>
                <a:gd name="adj2" fmla="val 10803630"/>
              </a:avLst>
            </a:prstGeom>
            <a:solidFill>
              <a:srgbClr val="D9F8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107"/>
            <p:cNvSpPr/>
            <p:nvPr/>
          </p:nvSpPr>
          <p:spPr>
            <a:xfrm rot="10800000" flipH="1">
              <a:off x="7150417" y="3426292"/>
              <a:ext cx="1472727" cy="1472727"/>
            </a:xfrm>
            <a:prstGeom prst="pie">
              <a:avLst>
                <a:gd name="adj1" fmla="val 0"/>
                <a:gd name="adj2" fmla="val 10806737"/>
              </a:avLst>
            </a:prstGeom>
            <a:solidFill>
              <a:srgbClr val="B4F2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107"/>
            <p:cNvSpPr/>
            <p:nvPr/>
          </p:nvSpPr>
          <p:spPr>
            <a:xfrm rot="10800000" flipH="1">
              <a:off x="7395711" y="3671587"/>
              <a:ext cx="981175" cy="981175"/>
            </a:xfrm>
            <a:prstGeom prst="pie">
              <a:avLst>
                <a:gd name="adj1" fmla="val 0"/>
                <a:gd name="adj2" fmla="val 10803569"/>
              </a:avLst>
            </a:prstGeom>
            <a:solidFill>
              <a:srgbClr val="8FEC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107"/>
            <p:cNvSpPr/>
            <p:nvPr/>
          </p:nvSpPr>
          <p:spPr>
            <a:xfrm rot="10800000" flipH="1">
              <a:off x="7636699" y="3912575"/>
              <a:ext cx="499199" cy="499199"/>
            </a:xfrm>
            <a:prstGeom prst="pie">
              <a:avLst>
                <a:gd name="adj1" fmla="val 0"/>
                <a:gd name="adj2" fmla="val 108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7" name="Google Shape;2657;p107"/>
          <p:cNvGrpSpPr/>
          <p:nvPr/>
        </p:nvGrpSpPr>
        <p:grpSpPr>
          <a:xfrm>
            <a:off x="1469398" y="1636188"/>
            <a:ext cx="3334468" cy="3066176"/>
            <a:chOff x="1469398" y="1636188"/>
            <a:chExt cx="3334468" cy="2497977"/>
          </a:xfrm>
        </p:grpSpPr>
        <p:sp>
          <p:nvSpPr>
            <p:cNvPr id="2658" name="Google Shape;2658;p107"/>
            <p:cNvSpPr txBox="1"/>
            <p:nvPr/>
          </p:nvSpPr>
          <p:spPr>
            <a:xfrm>
              <a:off x="1469398" y="1636188"/>
              <a:ext cx="3334468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Simulation Based</a:t>
              </a:r>
              <a:endParaRPr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9" name="Google Shape;2659;p107"/>
            <p:cNvSpPr txBox="1"/>
            <p:nvPr/>
          </p:nvSpPr>
          <p:spPr>
            <a:xfrm>
              <a:off x="1469398" y="2102840"/>
              <a:ext cx="3334468" cy="2031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Ratings below 100 were allowed.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Anchors are not reasonable to expect.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Tournaments apply a round-robin method.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Error as a percentage can be misleading.</a:t>
              </a:r>
              <a:endParaRPr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60" name="Google Shape;2660;p107"/>
          <p:cNvGrpSpPr/>
          <p:nvPr/>
        </p:nvGrpSpPr>
        <p:grpSpPr>
          <a:xfrm>
            <a:off x="7454028" y="1636187"/>
            <a:ext cx="3334468" cy="3533341"/>
            <a:chOff x="7454028" y="1636188"/>
            <a:chExt cx="3334468" cy="2428818"/>
          </a:xfrm>
        </p:grpSpPr>
        <p:sp>
          <p:nvSpPr>
            <p:cNvPr id="2661" name="Google Shape;2661;p107"/>
            <p:cNvSpPr txBox="1"/>
            <p:nvPr/>
          </p:nvSpPr>
          <p:spPr>
            <a:xfrm>
              <a:off x="7454028" y="1636188"/>
              <a:ext cx="3334468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Elo Rating Based</a:t>
              </a:r>
              <a:endParaRPr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62" name="Google Shape;2662;p107"/>
            <p:cNvSpPr txBox="1"/>
            <p:nvPr/>
          </p:nvSpPr>
          <p:spPr>
            <a:xfrm>
              <a:off x="7454028" y="2102840"/>
              <a:ext cx="3334468" cy="1962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Ratings in different years, regions, &amp; systems cannot be directly compared.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 Advantage to white side exists.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Skill changes with time absent.</a:t>
              </a:r>
            </a:p>
          </p:txBody>
        </p:sp>
      </p:grpSp>
      <p:pic>
        <p:nvPicPr>
          <p:cNvPr id="2663" name="Google Shape;2663;p107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1" b="231"/>
          <a:stretch/>
        </p:blipFill>
        <p:spPr>
          <a:xfrm>
            <a:off x="0" y="0"/>
            <a:ext cx="12192000" cy="1515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4" name="Google Shape;2664;p107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2665" name="Google Shape;2665;p107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Shortcomings &amp; Important Notes</a:t>
              </a:r>
              <a:endParaRPr sz="42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66" name="Google Shape;2666;p107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" name="Google Shape;208;p21">
            <a:extLst>
              <a:ext uri="{FF2B5EF4-FFF2-40B4-BE49-F238E27FC236}">
                <a16:creationId xmlns:a16="http://schemas.microsoft.com/office/drawing/2014/main" id="{54FAEC43-6624-4D9F-A0E7-C9A1AC4F5517}"/>
              </a:ext>
            </a:extLst>
          </p:cNvPr>
          <p:cNvSpPr/>
          <p:nvPr/>
        </p:nvSpPr>
        <p:spPr>
          <a:xfrm>
            <a:off x="18106" y="6522372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1873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5" name="Google Shape;2795;p112"/>
          <p:cNvGrpSpPr/>
          <p:nvPr/>
        </p:nvGrpSpPr>
        <p:grpSpPr>
          <a:xfrm>
            <a:off x="616226" y="3547604"/>
            <a:ext cx="11426688" cy="2225075"/>
            <a:chOff x="616226" y="3547604"/>
            <a:chExt cx="11426688" cy="2225075"/>
          </a:xfrm>
        </p:grpSpPr>
        <p:sp>
          <p:nvSpPr>
            <p:cNvPr id="2796" name="Google Shape;2796;p112"/>
            <p:cNvSpPr txBox="1"/>
            <p:nvPr/>
          </p:nvSpPr>
          <p:spPr>
            <a:xfrm>
              <a:off x="616226" y="4233797"/>
              <a:ext cx="1142668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Thank you </a:t>
              </a:r>
              <a:r>
                <a:rPr lang="en-US" sz="80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Wingdings" panose="05000000000000000000" pitchFamily="2" charset="2"/>
                </a:rPr>
                <a:t></a:t>
              </a:r>
              <a:endParaRPr sz="8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7" name="Google Shape;2797;p112"/>
            <p:cNvSpPr/>
            <p:nvPr/>
          </p:nvSpPr>
          <p:spPr>
            <a:xfrm>
              <a:off x="715618" y="3547604"/>
              <a:ext cx="51206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112"/>
            <p:cNvSpPr txBox="1"/>
            <p:nvPr/>
          </p:nvSpPr>
          <p:spPr>
            <a:xfrm>
              <a:off x="616226" y="5341792"/>
              <a:ext cx="946868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Questions?</a:t>
              </a:r>
              <a:endParaRPr sz="2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" name="Google Shape;208;p21">
            <a:extLst>
              <a:ext uri="{FF2B5EF4-FFF2-40B4-BE49-F238E27FC236}">
                <a16:creationId xmlns:a16="http://schemas.microsoft.com/office/drawing/2014/main" id="{5B16B267-2399-45E9-8E9C-787045EC476C}"/>
              </a:ext>
            </a:extLst>
          </p:cNvPr>
          <p:cNvSpPr/>
          <p:nvPr/>
        </p:nvSpPr>
        <p:spPr>
          <a:xfrm>
            <a:off x="18106" y="6522372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97466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57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926" name="Google Shape;926;p57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Basics of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Ratings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7" name="Google Shape;927;p57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Just a </a:t>
              </a:r>
              <a:r>
                <a:rPr lang="en-US" sz="1300" i="1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Little</a:t>
              </a: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 More Information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8" name="Google Shape;928;p57"/>
          <p:cNvSpPr/>
          <p:nvPr/>
        </p:nvSpPr>
        <p:spPr>
          <a:xfrm>
            <a:off x="1075034" y="3122145"/>
            <a:ext cx="2957392" cy="2924432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9" name="Google Shape;929;p57"/>
          <p:cNvGrpSpPr/>
          <p:nvPr/>
        </p:nvGrpSpPr>
        <p:grpSpPr>
          <a:xfrm>
            <a:off x="1270568" y="3373745"/>
            <a:ext cx="2676743" cy="2176000"/>
            <a:chOff x="1270568" y="3373745"/>
            <a:chExt cx="2424131" cy="2176000"/>
          </a:xfrm>
        </p:grpSpPr>
        <p:sp>
          <p:nvSpPr>
            <p:cNvPr id="930" name="Google Shape;930;p57"/>
            <p:cNvSpPr txBox="1"/>
            <p:nvPr/>
          </p:nvSpPr>
          <p:spPr>
            <a:xfrm>
              <a:off x="1270568" y="3373745"/>
              <a:ext cx="2424131" cy="392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All Players Have a Rating</a:t>
              </a:r>
              <a:endParaRPr sz="13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1" name="Google Shape;931;p57"/>
            <p:cNvSpPr txBox="1"/>
            <p:nvPr/>
          </p:nvSpPr>
          <p:spPr>
            <a:xfrm>
              <a:off x="1270568" y="3933918"/>
              <a:ext cx="2424131" cy="1615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In Chess, official FIDE ratings range from 100 to around 2900, but could theoretically tend towards infinity.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The current distribution of players follows a lognormal one.</a:t>
              </a:r>
            </a:p>
          </p:txBody>
        </p:sp>
        <p:cxnSp>
          <p:nvCxnSpPr>
            <p:cNvPr id="932" name="Google Shape;932;p57"/>
            <p:cNvCxnSpPr/>
            <p:nvPr/>
          </p:nvCxnSpPr>
          <p:spPr>
            <a:xfrm>
              <a:off x="1376249" y="3851536"/>
              <a:ext cx="2318450" cy="0"/>
            </a:xfrm>
            <a:prstGeom prst="straightConnector1">
              <a:avLst/>
            </a:prstGeom>
            <a:noFill/>
            <a:ln w="9525" cap="flat" cmpd="sng">
              <a:solidFill>
                <a:srgbClr val="C3C8D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933" name="Google Shape;933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075034" y="1632521"/>
            <a:ext cx="2957392" cy="15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57"/>
          <p:cNvSpPr/>
          <p:nvPr/>
        </p:nvSpPr>
        <p:spPr>
          <a:xfrm>
            <a:off x="4617304" y="3122145"/>
            <a:ext cx="2957392" cy="2924432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57"/>
          <p:cNvGrpSpPr/>
          <p:nvPr/>
        </p:nvGrpSpPr>
        <p:grpSpPr>
          <a:xfrm>
            <a:off x="4812838" y="3373745"/>
            <a:ext cx="2676743" cy="2176000"/>
            <a:chOff x="4812838" y="3373745"/>
            <a:chExt cx="2424131" cy="2176000"/>
          </a:xfrm>
        </p:grpSpPr>
        <p:sp>
          <p:nvSpPr>
            <p:cNvPr id="936" name="Google Shape;936;p57"/>
            <p:cNvSpPr txBox="1"/>
            <p:nvPr/>
          </p:nvSpPr>
          <p:spPr>
            <a:xfrm>
              <a:off x="4812838" y="3373745"/>
              <a:ext cx="2424131" cy="392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Higher Ratings &gt; Lower Ones</a:t>
              </a:r>
            </a:p>
          </p:txBody>
        </p:sp>
        <p:sp>
          <p:nvSpPr>
            <p:cNvPr id="937" name="Google Shape;937;p57"/>
            <p:cNvSpPr txBox="1"/>
            <p:nvPr/>
          </p:nvSpPr>
          <p:spPr>
            <a:xfrm>
              <a:off x="4812838" y="3933918"/>
              <a:ext cx="2424131" cy="1615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 higher rated player will, </a:t>
              </a: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on average</a:t>
              </a: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, win against a lower rated player.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We can model this with a probability distribution.</a:t>
              </a:r>
            </a:p>
          </p:txBody>
        </p:sp>
        <p:cxnSp>
          <p:nvCxnSpPr>
            <p:cNvPr id="938" name="Google Shape;938;p57"/>
            <p:cNvCxnSpPr/>
            <p:nvPr/>
          </p:nvCxnSpPr>
          <p:spPr>
            <a:xfrm>
              <a:off x="4918519" y="3851536"/>
              <a:ext cx="2318450" cy="0"/>
            </a:xfrm>
            <a:prstGeom prst="straightConnector1">
              <a:avLst/>
            </a:prstGeom>
            <a:noFill/>
            <a:ln w="9525" cap="flat" cmpd="sng">
              <a:solidFill>
                <a:srgbClr val="C3C8D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939" name="Google Shape;939;p57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8167332" y="1620799"/>
            <a:ext cx="1478619" cy="1501346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57"/>
          <p:cNvSpPr/>
          <p:nvPr/>
        </p:nvSpPr>
        <p:spPr>
          <a:xfrm>
            <a:off x="8159574" y="3122145"/>
            <a:ext cx="2957392" cy="2924432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1" name="Google Shape;941;p57"/>
          <p:cNvGrpSpPr/>
          <p:nvPr/>
        </p:nvGrpSpPr>
        <p:grpSpPr>
          <a:xfrm>
            <a:off x="8355108" y="3373745"/>
            <a:ext cx="2676743" cy="2176000"/>
            <a:chOff x="8355108" y="3373745"/>
            <a:chExt cx="2424131" cy="2176000"/>
          </a:xfrm>
        </p:grpSpPr>
        <p:sp>
          <p:nvSpPr>
            <p:cNvPr id="942" name="Google Shape;942;p57"/>
            <p:cNvSpPr txBox="1"/>
            <p:nvPr/>
          </p:nvSpPr>
          <p:spPr>
            <a:xfrm>
              <a:off x="8355108" y="3373745"/>
              <a:ext cx="2424131" cy="392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Ratings Are Updated</a:t>
              </a:r>
              <a:endParaRPr sz="13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3" name="Google Shape;943;p57"/>
            <p:cNvSpPr txBox="1"/>
            <p:nvPr/>
          </p:nvSpPr>
          <p:spPr>
            <a:xfrm>
              <a:off x="8355108" y="3933918"/>
              <a:ext cx="2424131" cy="1615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There are currently two rating systems that are quite popular:</a:t>
              </a:r>
              <a:b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1) The “Elo” Rating System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2) The “</a:t>
              </a:r>
              <a:r>
                <a:rPr lang="en-US" sz="1100" dirty="0" err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Glicko</a:t>
              </a: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” Rating System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We’ll focus on the “Elo” Rating System for this presentation.</a:t>
              </a:r>
            </a:p>
          </p:txBody>
        </p:sp>
        <p:cxnSp>
          <p:nvCxnSpPr>
            <p:cNvPr id="944" name="Google Shape;944;p57"/>
            <p:cNvCxnSpPr/>
            <p:nvPr/>
          </p:nvCxnSpPr>
          <p:spPr>
            <a:xfrm>
              <a:off x="8460789" y="3851536"/>
              <a:ext cx="2318450" cy="0"/>
            </a:xfrm>
            <a:prstGeom prst="straightConnector1">
              <a:avLst/>
            </a:prstGeom>
            <a:noFill/>
            <a:ln w="9525" cap="flat" cmpd="sng">
              <a:solidFill>
                <a:srgbClr val="C3C8D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945" name="Google Shape;945;p57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4617304" y="1631867"/>
            <a:ext cx="2953552" cy="15013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Google Shape;946;p57"/>
          <p:cNvCxnSpPr/>
          <p:nvPr/>
        </p:nvCxnSpPr>
        <p:spPr>
          <a:xfrm>
            <a:off x="757882" y="1342764"/>
            <a:ext cx="10849232" cy="0"/>
          </a:xfrm>
          <a:prstGeom prst="straightConnector1">
            <a:avLst/>
          </a:prstGeom>
          <a:noFill/>
          <a:ln w="9525" cap="flat" cmpd="sng">
            <a:solidFill>
              <a:srgbClr val="E7E7E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" name="Google Shape;208;p21">
            <a:extLst>
              <a:ext uri="{FF2B5EF4-FFF2-40B4-BE49-F238E27FC236}">
                <a16:creationId xmlns:a16="http://schemas.microsoft.com/office/drawing/2014/main" id="{75F7621E-B780-4037-99BF-8DBFDF3DF2C6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939;p57">
            <a:extLst>
              <a:ext uri="{FF2B5EF4-FFF2-40B4-BE49-F238E27FC236}">
                <a16:creationId xmlns:a16="http://schemas.microsoft.com/office/drawing/2014/main" id="{CAA7D248-6701-4C9D-8ABF-2320431E2CCD}"/>
              </a:ext>
            </a:extLst>
          </p:cNvPr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9645951" y="1620799"/>
            <a:ext cx="1471015" cy="1501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7820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/>
          <p:nvPr/>
        </p:nvSpPr>
        <p:spPr>
          <a:xfrm>
            <a:off x="0" y="1"/>
            <a:ext cx="6096000" cy="647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39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122" r="44122"/>
          <a:stretch/>
        </p:blipFill>
        <p:spPr>
          <a:xfrm>
            <a:off x="6096000" y="0"/>
            <a:ext cx="6096000" cy="647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p39"/>
          <p:cNvGrpSpPr/>
          <p:nvPr/>
        </p:nvGrpSpPr>
        <p:grpSpPr>
          <a:xfrm>
            <a:off x="486533" y="2529519"/>
            <a:ext cx="5434433" cy="3519931"/>
            <a:chOff x="486533" y="2529519"/>
            <a:chExt cx="5070887" cy="3519931"/>
          </a:xfrm>
        </p:grpSpPr>
        <p:sp>
          <p:nvSpPr>
            <p:cNvPr id="516" name="Google Shape;516;p39"/>
            <p:cNvSpPr txBox="1"/>
            <p:nvPr/>
          </p:nvSpPr>
          <p:spPr>
            <a:xfrm>
              <a:off x="504289" y="3162627"/>
              <a:ext cx="5053131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Hidden</a:t>
              </a:r>
              <a:endParaRPr sz="7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Google Shape;517;p39"/>
            <p:cNvSpPr txBox="1"/>
            <p:nvPr/>
          </p:nvSpPr>
          <p:spPr>
            <a:xfrm>
              <a:off x="559289" y="5126120"/>
              <a:ext cx="390617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Shh</a:t>
              </a:r>
              <a:endParaRPr sz="1800" i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665823" y="2529519"/>
              <a:ext cx="51206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9"/>
            <p:cNvSpPr txBox="1"/>
            <p:nvPr/>
          </p:nvSpPr>
          <p:spPr>
            <a:xfrm>
              <a:off x="486533" y="3983203"/>
              <a:ext cx="5053131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Appendices</a:t>
              </a:r>
              <a:endParaRPr sz="7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20" name="Google Shape;520;p39"/>
          <p:cNvCxnSpPr/>
          <p:nvPr/>
        </p:nvCxnSpPr>
        <p:spPr>
          <a:xfrm rot="10800000">
            <a:off x="319595" y="763479"/>
            <a:ext cx="0" cy="5704643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1490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" name="Google Shape;208;p21">
            <a:extLst>
              <a:ext uri="{FF2B5EF4-FFF2-40B4-BE49-F238E27FC236}">
                <a16:creationId xmlns:a16="http://schemas.microsoft.com/office/drawing/2014/main" id="{DD2AD50A-12DE-458F-AFE7-E863E32802C2}"/>
              </a:ext>
            </a:extLst>
          </p:cNvPr>
          <p:cNvSpPr/>
          <p:nvPr/>
        </p:nvSpPr>
        <p:spPr>
          <a:xfrm>
            <a:off x="18106" y="6522372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 descr="❓ Question Mark Emoji Meaning with Pictures: from A to Z">
            <a:extLst>
              <a:ext uri="{FF2B5EF4-FFF2-40B4-BE49-F238E27FC236}">
                <a16:creationId xmlns:a16="http://schemas.microsoft.com/office/drawing/2014/main" id="{FCFA0C48-3D09-4AD5-A358-2662E0EE2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5082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663;p107">
            <a:extLst>
              <a:ext uri="{FF2B5EF4-FFF2-40B4-BE49-F238E27FC236}">
                <a16:creationId xmlns:a16="http://schemas.microsoft.com/office/drawing/2014/main" id="{E515BED8-186A-459B-819E-88284EC538D7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1" b="231"/>
          <a:stretch/>
        </p:blipFill>
        <p:spPr>
          <a:xfrm>
            <a:off x="8950036" y="1185309"/>
            <a:ext cx="3241965" cy="532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1"/>
          <p:cNvSpPr/>
          <p:nvPr/>
        </p:nvSpPr>
        <p:spPr>
          <a:xfrm>
            <a:off x="0" y="0"/>
            <a:ext cx="12192000" cy="1185314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6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048" name="Google Shape;1048;p6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Population Initialization </a:t>
              </a:r>
              <a:r>
                <a:rPr lang="en-US" sz="42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</a:t>
              </a:r>
              <a:endParaRPr sz="42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9" name="Google Shape;1049;p6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Unique Fixed Rating Issues</a:t>
              </a:r>
              <a:endParaRPr sz="13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208;p21">
            <a:extLst>
              <a:ext uri="{FF2B5EF4-FFF2-40B4-BE49-F238E27FC236}">
                <a16:creationId xmlns:a16="http://schemas.microsoft.com/office/drawing/2014/main" id="{C3537E0E-E756-4EC2-9269-E9B3302F4D79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81F7FC81-DB2D-478D-983C-4BBC88789FF8}"/>
              </a:ext>
            </a:extLst>
          </p:cNvPr>
          <p:cNvGraphicFramePr>
            <a:graphicFrameLocks noGrp="1"/>
          </p:cNvGraphicFramePr>
          <p:nvPr/>
        </p:nvGraphicFramePr>
        <p:xfrm>
          <a:off x="8950035" y="2964151"/>
          <a:ext cx="3241964" cy="1770325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1490503">
                  <a:extLst>
                    <a:ext uri="{9D8B030D-6E8A-4147-A177-3AD203B41FA5}">
                      <a16:colId xmlns:a16="http://schemas.microsoft.com/office/drawing/2014/main" val="2848571600"/>
                    </a:ext>
                  </a:extLst>
                </a:gridCol>
                <a:gridCol w="1751461">
                  <a:extLst>
                    <a:ext uri="{9D8B030D-6E8A-4147-A177-3AD203B41FA5}">
                      <a16:colId xmlns:a16="http://schemas.microsoft.com/office/drawing/2014/main" val="290786450"/>
                    </a:ext>
                  </a:extLst>
                </a:gridCol>
              </a:tblGrid>
              <a:tr h="551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328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029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794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712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 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40669"/>
                  </a:ext>
                </a:extLst>
              </a:tr>
            </a:tbl>
          </a:graphicData>
        </a:graphic>
      </p:graphicFrame>
      <p:pic>
        <p:nvPicPr>
          <p:cNvPr id="26628" name="Picture 4">
            <a:extLst>
              <a:ext uri="{FF2B5EF4-FFF2-40B4-BE49-F238E27FC236}">
                <a16:creationId xmlns:a16="http://schemas.microsoft.com/office/drawing/2014/main" id="{26228516-5622-44AA-B41E-8B7A7BD4E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6"/>
          <a:stretch/>
        </p:blipFill>
        <p:spPr bwMode="auto">
          <a:xfrm>
            <a:off x="-1" y="1185309"/>
            <a:ext cx="8682274" cy="532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582D1-AF45-4789-8015-7407DD8734AB}"/>
              </a:ext>
            </a:extLst>
          </p:cNvPr>
          <p:cNvSpPr txBox="1"/>
          <p:nvPr/>
        </p:nvSpPr>
        <p:spPr>
          <a:xfrm>
            <a:off x="8419704" y="2498756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0A72A-3832-4F02-B121-C1C2B815BAFF}"/>
              </a:ext>
            </a:extLst>
          </p:cNvPr>
          <p:cNvSpPr txBox="1"/>
          <p:nvPr/>
        </p:nvSpPr>
        <p:spPr>
          <a:xfrm>
            <a:off x="8433283" y="3176422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500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62196-6AAD-4BF0-A363-5D59BA32A005}"/>
              </a:ext>
            </a:extLst>
          </p:cNvPr>
          <p:cNvSpPr txBox="1"/>
          <p:nvPr/>
        </p:nvSpPr>
        <p:spPr>
          <a:xfrm>
            <a:off x="8433283" y="3812198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CA404-427D-4E54-8BC7-7E89CFAB1657}"/>
              </a:ext>
            </a:extLst>
          </p:cNvPr>
          <p:cNvSpPr txBox="1"/>
          <p:nvPr/>
        </p:nvSpPr>
        <p:spPr>
          <a:xfrm>
            <a:off x="8419703" y="4447974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700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54503-5AC6-4F10-BE02-E04EF201C6D5}"/>
              </a:ext>
            </a:extLst>
          </p:cNvPr>
          <p:cNvSpPr txBox="1"/>
          <p:nvPr/>
        </p:nvSpPr>
        <p:spPr>
          <a:xfrm>
            <a:off x="8433283" y="5125640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4A12AB-33FC-4B80-A40D-96E74E2CFC42}"/>
              </a:ext>
            </a:extLst>
          </p:cNvPr>
          <p:cNvSpPr txBox="1"/>
          <p:nvPr/>
        </p:nvSpPr>
        <p:spPr>
          <a:xfrm>
            <a:off x="4954832" y="5670846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900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1102E-2F06-4776-9A66-747125274F31}"/>
              </a:ext>
            </a:extLst>
          </p:cNvPr>
          <p:cNvSpPr txBox="1"/>
          <p:nvPr/>
        </p:nvSpPr>
        <p:spPr>
          <a:xfrm>
            <a:off x="5421086" y="5457247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66F408-FDCB-47BF-8C93-2D8178FE98D1}"/>
              </a:ext>
            </a:extLst>
          </p:cNvPr>
          <p:cNvSpPr txBox="1"/>
          <p:nvPr/>
        </p:nvSpPr>
        <p:spPr>
          <a:xfrm>
            <a:off x="8419702" y="5264040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2D1DC0-9643-4702-BF52-533DF146E606}"/>
              </a:ext>
            </a:extLst>
          </p:cNvPr>
          <p:cNvSpPr txBox="1"/>
          <p:nvPr/>
        </p:nvSpPr>
        <p:spPr>
          <a:xfrm>
            <a:off x="8419701" y="4609885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1200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C2368-CA67-4647-BA38-8016331563FD}"/>
              </a:ext>
            </a:extLst>
          </p:cNvPr>
          <p:cNvSpPr txBox="1"/>
          <p:nvPr/>
        </p:nvSpPr>
        <p:spPr>
          <a:xfrm>
            <a:off x="8419700" y="3953164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7FAB5-395C-4611-A801-5A9F50AA6A97}"/>
              </a:ext>
            </a:extLst>
          </p:cNvPr>
          <p:cNvSpPr txBox="1"/>
          <p:nvPr/>
        </p:nvSpPr>
        <p:spPr>
          <a:xfrm>
            <a:off x="8419699" y="3306423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1400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276F7-F793-4AE7-9376-B97D761FDC9F}"/>
              </a:ext>
            </a:extLst>
          </p:cNvPr>
          <p:cNvSpPr txBox="1"/>
          <p:nvPr/>
        </p:nvSpPr>
        <p:spPr>
          <a:xfrm>
            <a:off x="8433283" y="2679190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E73A9-D9B3-4993-A725-E99C3DD1180E}"/>
              </a:ext>
            </a:extLst>
          </p:cNvPr>
          <p:cNvSpPr txBox="1"/>
          <p:nvPr/>
        </p:nvSpPr>
        <p:spPr>
          <a:xfrm>
            <a:off x="8419698" y="2001524"/>
            <a:ext cx="1153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1600</a:t>
            </a:r>
          </a:p>
        </p:txBody>
      </p:sp>
    </p:spTree>
    <p:extLst>
      <p:ext uri="{BB962C8B-B14F-4D97-AF65-F5344CB8AC3E}">
        <p14:creationId xmlns:p14="http://schemas.microsoft.com/office/powerpoint/2010/main" val="243358939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52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1" b="231"/>
          <a:stretch/>
        </p:blipFill>
        <p:spPr>
          <a:xfrm>
            <a:off x="0" y="0"/>
            <a:ext cx="12192000" cy="1515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52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797" name="Google Shape;797;p52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Other </a:t>
              </a:r>
              <a:r>
                <a:rPr lang="en-US" sz="4200" dirty="0">
                  <a:solidFill>
                    <a:srgbClr val="E7E7EC"/>
                  </a:solidFill>
                  <a:latin typeface="Open Sans"/>
                  <a:ea typeface="Open Sans"/>
                  <a:cs typeface="Open Sans"/>
                  <a:sym typeface="Open Sans"/>
                </a:rPr>
                <a:t>Uses</a:t>
              </a:r>
              <a:endParaRPr sz="42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8" name="Google Shape;798;p52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E7E7EC"/>
                  </a:solidFill>
                  <a:latin typeface="Open Sans"/>
                  <a:ea typeface="Open Sans"/>
                  <a:cs typeface="Open Sans"/>
                  <a:sym typeface="Open Sans"/>
                </a:rPr>
                <a:t>Two Other Quick Examples</a:t>
              </a:r>
              <a:endParaRPr sz="13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99" name="Google Shape;799;p52"/>
          <p:cNvPicPr preferRelativeResize="0"/>
          <p:nvPr/>
        </p:nvPicPr>
        <p:blipFill rotWithShape="1">
          <a:blip r:embed="rId5"/>
          <a:srcRect t="18472" b="18472"/>
          <a:stretch/>
        </p:blipFill>
        <p:spPr>
          <a:xfrm>
            <a:off x="1249807" y="1960607"/>
            <a:ext cx="4574344" cy="2884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0" name="Google Shape;800;p52"/>
          <p:cNvGrpSpPr/>
          <p:nvPr/>
        </p:nvGrpSpPr>
        <p:grpSpPr>
          <a:xfrm>
            <a:off x="1164663" y="4942056"/>
            <a:ext cx="4659487" cy="961878"/>
            <a:chOff x="1164663" y="4942056"/>
            <a:chExt cx="4659487" cy="961878"/>
          </a:xfrm>
        </p:grpSpPr>
        <p:sp>
          <p:nvSpPr>
            <p:cNvPr id="801" name="Google Shape;801;p52"/>
            <p:cNvSpPr txBox="1"/>
            <p:nvPr/>
          </p:nvSpPr>
          <p:spPr>
            <a:xfrm>
              <a:off x="1164663" y="5349936"/>
              <a:ext cx="465948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2" name="Google Shape;802;p52"/>
            <p:cNvSpPr txBox="1"/>
            <p:nvPr/>
          </p:nvSpPr>
          <p:spPr>
            <a:xfrm>
              <a:off x="1164664" y="4942056"/>
              <a:ext cx="2314993" cy="350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Dating 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Apps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03" name="Google Shape;803;p52"/>
          <p:cNvPicPr preferRelativeResize="0"/>
          <p:nvPr/>
        </p:nvPicPr>
        <p:blipFill rotWithShape="1">
          <a:blip r:embed="rId6"/>
          <a:srcRect l="5397" r="5397"/>
          <a:stretch/>
        </p:blipFill>
        <p:spPr>
          <a:xfrm>
            <a:off x="6390218" y="1960607"/>
            <a:ext cx="4574344" cy="2884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52"/>
          <p:cNvGrpSpPr/>
          <p:nvPr/>
        </p:nvGrpSpPr>
        <p:grpSpPr>
          <a:xfrm>
            <a:off x="6305074" y="4942056"/>
            <a:ext cx="4659487" cy="961878"/>
            <a:chOff x="6305074" y="4942056"/>
            <a:chExt cx="4659487" cy="961878"/>
          </a:xfrm>
        </p:grpSpPr>
        <p:sp>
          <p:nvSpPr>
            <p:cNvPr id="805" name="Google Shape;805;p52"/>
            <p:cNvSpPr txBox="1"/>
            <p:nvPr/>
          </p:nvSpPr>
          <p:spPr>
            <a:xfrm>
              <a:off x="6305074" y="5349936"/>
              <a:ext cx="465948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6" name="Google Shape;806;p52"/>
            <p:cNvSpPr txBox="1"/>
            <p:nvPr/>
          </p:nvSpPr>
          <p:spPr>
            <a:xfrm>
              <a:off x="6305075" y="4942056"/>
              <a:ext cx="2314993" cy="350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Video/Board 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Games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" name="Google Shape;208;p21">
            <a:extLst>
              <a:ext uri="{FF2B5EF4-FFF2-40B4-BE49-F238E27FC236}">
                <a16:creationId xmlns:a16="http://schemas.microsoft.com/office/drawing/2014/main" id="{6A3C2808-A195-4576-A2F2-DFFBD94CE5C7}"/>
              </a:ext>
            </a:extLst>
          </p:cNvPr>
          <p:cNvSpPr/>
          <p:nvPr/>
        </p:nvSpPr>
        <p:spPr>
          <a:xfrm>
            <a:off x="18106" y="6522372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1249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/>
          <p:nvPr/>
        </p:nvSpPr>
        <p:spPr>
          <a:xfrm>
            <a:off x="438949" y="283247"/>
            <a:ext cx="70068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Glicko-2 </a:t>
            </a:r>
            <a:r>
              <a:rPr lang="en-US" sz="38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rPr>
              <a:t>System</a:t>
            </a:r>
            <a:endParaRPr sz="3800" dirty="0">
              <a:solidFill>
                <a:srgbClr val="8B90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6" name="Google Shape;656;p47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000" r="45000"/>
          <a:stretch/>
        </p:blipFill>
        <p:spPr>
          <a:xfrm>
            <a:off x="7006851" y="0"/>
            <a:ext cx="5185150" cy="6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7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956" r="8956"/>
          <a:stretch/>
        </p:blipFill>
        <p:spPr>
          <a:xfrm>
            <a:off x="0" y="1026260"/>
            <a:ext cx="7006850" cy="1066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47"/>
          <p:cNvGrpSpPr/>
          <p:nvPr/>
        </p:nvGrpSpPr>
        <p:grpSpPr>
          <a:xfrm>
            <a:off x="438949" y="2429628"/>
            <a:ext cx="6170140" cy="3571141"/>
            <a:chOff x="438949" y="2429628"/>
            <a:chExt cx="6170140" cy="3571141"/>
          </a:xfrm>
        </p:grpSpPr>
        <p:sp>
          <p:nvSpPr>
            <p:cNvPr id="659" name="Google Shape;659;p47"/>
            <p:cNvSpPr txBox="1"/>
            <p:nvPr/>
          </p:nvSpPr>
          <p:spPr>
            <a:xfrm>
              <a:off x="438949" y="2429628"/>
              <a:ext cx="6170140" cy="600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One major shortcoming of Elo’s rating system is that it assumes skill never changes with inactivity.</a:t>
              </a:r>
              <a:endParaRPr sz="11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60" name="Google Shape;660;p47"/>
            <p:cNvCxnSpPr/>
            <p:nvPr/>
          </p:nvCxnSpPr>
          <p:spPr>
            <a:xfrm>
              <a:off x="535459" y="3196281"/>
              <a:ext cx="5964195" cy="0"/>
            </a:xfrm>
            <a:prstGeom prst="straightConnector1">
              <a:avLst/>
            </a:prstGeom>
            <a:noFill/>
            <a:ln w="9525" cap="flat" cmpd="sng">
              <a:solidFill>
                <a:srgbClr val="E7E7EC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661" name="Google Shape;661;p47"/>
            <p:cNvSpPr txBox="1"/>
            <p:nvPr/>
          </p:nvSpPr>
          <p:spPr>
            <a:xfrm>
              <a:off x="438949" y="3369279"/>
              <a:ext cx="2804416" cy="2631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Scenario: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A Plays Frequently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B Hasn’t Played in Years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Equally Matched (Rating A = Rating B)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B Wins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Is it fair that Player A loses as much as Player B gains?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b="1" u="sng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150000"/>
                </a:lnSpc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7"/>
            <p:cNvSpPr txBox="1"/>
            <p:nvPr/>
          </p:nvSpPr>
          <p:spPr>
            <a:xfrm>
              <a:off x="3415149" y="3369279"/>
              <a:ext cx="2804416" cy="2123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New Info Under </a:t>
              </a:r>
              <a:r>
                <a:rPr lang="en-US" sz="1100" b="1" u="sng" dirty="0" err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Glicko</a:t>
              </a: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 System: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Introduces “Rating Reliability”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Rating becomes “Best Guess”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Std Dev of Rating “Rating Deviation (RD)”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Rating can be constructed as a CI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Introduces “Fairness Factor”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Mitigated Loss for Inaccurate Ratings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Introduces “Volatility Factor”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Hot Streaks Increase Rating Increase</a:t>
              </a:r>
            </a:p>
          </p:txBody>
        </p:sp>
      </p:grp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09613B4-E37A-4C82-8DEE-25D972D39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67559"/>
              </p:ext>
            </p:extLst>
          </p:nvPr>
        </p:nvGraphicFramePr>
        <p:xfrm>
          <a:off x="7286940" y="2329407"/>
          <a:ext cx="4761687" cy="3108066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1587229">
                  <a:extLst>
                    <a:ext uri="{9D8B030D-6E8A-4147-A177-3AD203B41FA5}">
                      <a16:colId xmlns:a16="http://schemas.microsoft.com/office/drawing/2014/main" val="3627848536"/>
                    </a:ext>
                  </a:extLst>
                </a:gridCol>
                <a:gridCol w="1587229">
                  <a:extLst>
                    <a:ext uri="{9D8B030D-6E8A-4147-A177-3AD203B41FA5}">
                      <a16:colId xmlns:a16="http://schemas.microsoft.com/office/drawing/2014/main" val="4060400550"/>
                    </a:ext>
                  </a:extLst>
                </a:gridCol>
                <a:gridCol w="1587229">
                  <a:extLst>
                    <a:ext uri="{9D8B030D-6E8A-4147-A177-3AD203B41FA5}">
                      <a16:colId xmlns:a16="http://schemas.microsoft.com/office/drawing/2014/main" val="2476164748"/>
                    </a:ext>
                  </a:extLst>
                </a:gridCol>
              </a:tblGrid>
              <a:tr h="423351">
                <a:tc>
                  <a:txBody>
                    <a:bodyPr/>
                    <a:lstStyle/>
                    <a:p>
                      <a:r>
                        <a:rPr lang="en-US" sz="1300" dirty="0"/>
                        <a:t>Factor</a:t>
                      </a:r>
                    </a:p>
                  </a:txBody>
                  <a:tcPr marL="82043" marR="82043" marT="41022" marB="4102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Elo System</a:t>
                      </a:r>
                    </a:p>
                  </a:txBody>
                  <a:tcPr marL="82043" marR="82043" marT="41022" marB="4102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Glicko-2 System</a:t>
                      </a:r>
                    </a:p>
                  </a:txBody>
                  <a:tcPr marL="82043" marR="82043" marT="41022" marB="41022"/>
                </a:tc>
                <a:extLst>
                  <a:ext uri="{0D108BD9-81ED-4DB2-BD59-A6C34878D82A}">
                    <a16:rowId xmlns:a16="http://schemas.microsoft.com/office/drawing/2014/main" val="3094103310"/>
                  </a:ext>
                </a:extLst>
              </a:tr>
              <a:tr h="423351">
                <a:tc>
                  <a:txBody>
                    <a:bodyPr/>
                    <a:lstStyle/>
                    <a:p>
                      <a:r>
                        <a:rPr lang="en-US" sz="1300" dirty="0"/>
                        <a:t>Rating Reliability</a:t>
                      </a:r>
                    </a:p>
                  </a:txBody>
                  <a:tcPr marL="82043" marR="82043" marT="41022" marB="4102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Always Reliable</a:t>
                      </a:r>
                    </a:p>
                  </a:txBody>
                  <a:tcPr marL="82043" marR="82043" marT="41022" marB="4102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Unreliable vs. Time</a:t>
                      </a:r>
                    </a:p>
                  </a:txBody>
                  <a:tcPr marL="82043" marR="82043" marT="41022" marB="41022"/>
                </a:tc>
                <a:extLst>
                  <a:ext uri="{0D108BD9-81ED-4DB2-BD59-A6C34878D82A}">
                    <a16:rowId xmlns:a16="http://schemas.microsoft.com/office/drawing/2014/main" val="176322090"/>
                  </a:ext>
                </a:extLst>
              </a:tr>
              <a:tr h="469872">
                <a:tc>
                  <a:txBody>
                    <a:bodyPr/>
                    <a:lstStyle/>
                    <a:p>
                      <a:r>
                        <a:rPr lang="en-US" sz="1300" dirty="0"/>
                        <a:t>Update Requirements</a:t>
                      </a:r>
                    </a:p>
                  </a:txBody>
                  <a:tcPr marL="82043" marR="82043" marT="41022" marB="41022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300" dirty="0"/>
                        <a:t>Sensitivity “K”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300" dirty="0"/>
                        <a:t>Constant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1300" dirty="0"/>
                    </a:p>
                    <a:p>
                      <a:r>
                        <a:rPr lang="en-US" sz="1300" dirty="0"/>
                        <a:t>Players’ Ratings</a:t>
                      </a:r>
                    </a:p>
                    <a:p>
                      <a:r>
                        <a:rPr lang="en-US" sz="1300" dirty="0"/>
                        <a:t>Players’ Scores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1300" dirty="0"/>
                    </a:p>
                  </a:txBody>
                  <a:tcPr marL="82043" marR="82043" marT="41022" marB="41022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300" dirty="0"/>
                        <a:t>Ratings Deviation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300" dirty="0"/>
                        <a:t>Time </a:t>
                      </a:r>
                      <a:r>
                        <a:rPr lang="en-US" sz="1300" i="1" dirty="0"/>
                        <a:t>t</a:t>
                      </a:r>
                      <a:r>
                        <a:rPr lang="en-US" sz="1300" dirty="0"/>
                        <a:t> since last game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300" dirty="0"/>
                        <a:t>Constant </a:t>
                      </a:r>
                      <a:r>
                        <a:rPr lang="en-US" sz="1300" i="1" dirty="0"/>
                        <a:t>c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300" i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/>
                        <a:t>Players’ RD’s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/>
                        <a:t>Players’ Volatility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dirty="0"/>
                    </a:p>
                    <a:p>
                      <a:r>
                        <a:rPr lang="en-US" sz="1300" dirty="0"/>
                        <a:t>Players’ Ratings</a:t>
                      </a:r>
                    </a:p>
                    <a:p>
                      <a:r>
                        <a:rPr lang="en-US" sz="1300" dirty="0"/>
                        <a:t>Players’ Scores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1300" i="1" dirty="0"/>
                    </a:p>
                  </a:txBody>
                  <a:tcPr marL="82043" marR="82043" marT="41022" marB="41022"/>
                </a:tc>
                <a:extLst>
                  <a:ext uri="{0D108BD9-81ED-4DB2-BD59-A6C34878D82A}">
                    <a16:rowId xmlns:a16="http://schemas.microsoft.com/office/drawing/2014/main" val="742035962"/>
                  </a:ext>
                </a:extLst>
              </a:tr>
            </a:tbl>
          </a:graphicData>
        </a:graphic>
      </p:graphicFrame>
      <p:sp>
        <p:nvSpPr>
          <p:cNvPr id="13" name="Google Shape;208;p21">
            <a:extLst>
              <a:ext uri="{FF2B5EF4-FFF2-40B4-BE49-F238E27FC236}">
                <a16:creationId xmlns:a16="http://schemas.microsoft.com/office/drawing/2014/main" id="{19FF8644-3F4F-48F0-B146-C34AE7BE7232}"/>
              </a:ext>
            </a:extLst>
          </p:cNvPr>
          <p:cNvSpPr/>
          <p:nvPr/>
        </p:nvSpPr>
        <p:spPr>
          <a:xfrm>
            <a:off x="18106" y="6522372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08971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07"/>
          <p:cNvSpPr/>
          <p:nvPr/>
        </p:nvSpPr>
        <p:spPr>
          <a:xfrm>
            <a:off x="6096000" y="0"/>
            <a:ext cx="6095999" cy="6477001"/>
          </a:xfrm>
          <a:prstGeom prst="rect">
            <a:avLst/>
          </a:prstGeom>
          <a:solidFill>
            <a:srgbClr val="E7E7E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5" name="Google Shape;2645;p107"/>
          <p:cNvGrpSpPr/>
          <p:nvPr/>
        </p:nvGrpSpPr>
        <p:grpSpPr>
          <a:xfrm>
            <a:off x="6795156" y="4150894"/>
            <a:ext cx="4652212" cy="4652212"/>
            <a:chOff x="6397592" y="2673467"/>
            <a:chExt cx="2977414" cy="2977414"/>
          </a:xfrm>
        </p:grpSpPr>
        <p:sp>
          <p:nvSpPr>
            <p:cNvPr id="2646" name="Google Shape;2646;p107"/>
            <p:cNvSpPr/>
            <p:nvPr/>
          </p:nvSpPr>
          <p:spPr>
            <a:xfrm rot="10800000" flipH="1">
              <a:off x="6397592" y="2673467"/>
              <a:ext cx="2977414" cy="2977414"/>
            </a:xfrm>
            <a:prstGeom prst="pie">
              <a:avLst>
                <a:gd name="adj1" fmla="val 0"/>
                <a:gd name="adj2" fmla="val 10799302"/>
              </a:avLst>
            </a:prstGeom>
            <a:solidFill>
              <a:srgbClr val="D9F8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107"/>
            <p:cNvSpPr/>
            <p:nvPr/>
          </p:nvSpPr>
          <p:spPr>
            <a:xfrm rot="10800000" flipH="1">
              <a:off x="6659830" y="2935705"/>
              <a:ext cx="2452938" cy="2452938"/>
            </a:xfrm>
            <a:prstGeom prst="pie">
              <a:avLst>
                <a:gd name="adj1" fmla="val 0"/>
                <a:gd name="adj2" fmla="val 10799302"/>
              </a:avLst>
            </a:prstGeom>
            <a:solidFill>
              <a:srgbClr val="B4F2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107"/>
            <p:cNvSpPr/>
            <p:nvPr/>
          </p:nvSpPr>
          <p:spPr>
            <a:xfrm rot="10800000" flipH="1">
              <a:off x="6905124" y="3180999"/>
              <a:ext cx="1962351" cy="1962351"/>
            </a:xfrm>
            <a:prstGeom prst="pie">
              <a:avLst>
                <a:gd name="adj1" fmla="val 0"/>
                <a:gd name="adj2" fmla="val 10803630"/>
              </a:avLst>
            </a:prstGeom>
            <a:solidFill>
              <a:srgbClr val="8FEC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107"/>
            <p:cNvSpPr/>
            <p:nvPr/>
          </p:nvSpPr>
          <p:spPr>
            <a:xfrm rot="10800000" flipH="1">
              <a:off x="7150417" y="3426292"/>
              <a:ext cx="1472727" cy="1472727"/>
            </a:xfrm>
            <a:prstGeom prst="pie">
              <a:avLst>
                <a:gd name="adj1" fmla="val 0"/>
                <a:gd name="adj2" fmla="val 1080673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107"/>
            <p:cNvSpPr/>
            <p:nvPr/>
          </p:nvSpPr>
          <p:spPr>
            <a:xfrm rot="10800000" flipH="1">
              <a:off x="7395711" y="3671587"/>
              <a:ext cx="981175" cy="981175"/>
            </a:xfrm>
            <a:prstGeom prst="pie">
              <a:avLst>
                <a:gd name="adj1" fmla="val 0"/>
                <a:gd name="adj2" fmla="val 10803569"/>
              </a:avLst>
            </a:prstGeom>
            <a:solidFill>
              <a:srgbClr val="1FBD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107"/>
            <p:cNvSpPr/>
            <p:nvPr/>
          </p:nvSpPr>
          <p:spPr>
            <a:xfrm rot="10800000" flipH="1">
              <a:off x="7636699" y="3912575"/>
              <a:ext cx="499199" cy="499199"/>
            </a:xfrm>
            <a:prstGeom prst="pie">
              <a:avLst>
                <a:gd name="adj1" fmla="val 0"/>
                <a:gd name="adj2" fmla="val 10800000"/>
              </a:avLst>
            </a:prstGeom>
            <a:solidFill>
              <a:srgbClr val="157E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2" name="Google Shape;2652;p107"/>
          <p:cNvGrpSpPr/>
          <p:nvPr/>
        </p:nvGrpSpPr>
        <p:grpSpPr>
          <a:xfrm>
            <a:off x="1603546" y="4943913"/>
            <a:ext cx="3066175" cy="3066175"/>
            <a:chOff x="6905124" y="3180999"/>
            <a:chExt cx="1962351" cy="1962351"/>
          </a:xfrm>
        </p:grpSpPr>
        <p:sp>
          <p:nvSpPr>
            <p:cNvPr id="2653" name="Google Shape;2653;p107"/>
            <p:cNvSpPr/>
            <p:nvPr/>
          </p:nvSpPr>
          <p:spPr>
            <a:xfrm rot="10800000" flipH="1">
              <a:off x="6905124" y="3180999"/>
              <a:ext cx="1962351" cy="1962351"/>
            </a:xfrm>
            <a:prstGeom prst="pie">
              <a:avLst>
                <a:gd name="adj1" fmla="val 0"/>
                <a:gd name="adj2" fmla="val 10803630"/>
              </a:avLst>
            </a:prstGeom>
            <a:solidFill>
              <a:srgbClr val="D9F8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107"/>
            <p:cNvSpPr/>
            <p:nvPr/>
          </p:nvSpPr>
          <p:spPr>
            <a:xfrm rot="10800000" flipH="1">
              <a:off x="7150417" y="3426292"/>
              <a:ext cx="1472727" cy="1472727"/>
            </a:xfrm>
            <a:prstGeom prst="pie">
              <a:avLst>
                <a:gd name="adj1" fmla="val 0"/>
                <a:gd name="adj2" fmla="val 10806737"/>
              </a:avLst>
            </a:prstGeom>
            <a:solidFill>
              <a:srgbClr val="B4F2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107"/>
            <p:cNvSpPr/>
            <p:nvPr/>
          </p:nvSpPr>
          <p:spPr>
            <a:xfrm rot="10800000" flipH="1">
              <a:off x="7395711" y="3671587"/>
              <a:ext cx="981175" cy="981175"/>
            </a:xfrm>
            <a:prstGeom prst="pie">
              <a:avLst>
                <a:gd name="adj1" fmla="val 0"/>
                <a:gd name="adj2" fmla="val 10803569"/>
              </a:avLst>
            </a:prstGeom>
            <a:solidFill>
              <a:srgbClr val="8FEC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107"/>
            <p:cNvSpPr/>
            <p:nvPr/>
          </p:nvSpPr>
          <p:spPr>
            <a:xfrm rot="10800000" flipH="1">
              <a:off x="7636699" y="3912575"/>
              <a:ext cx="499199" cy="499199"/>
            </a:xfrm>
            <a:prstGeom prst="pie">
              <a:avLst>
                <a:gd name="adj1" fmla="val 0"/>
                <a:gd name="adj2" fmla="val 108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7" name="Google Shape;2657;p107"/>
          <p:cNvGrpSpPr/>
          <p:nvPr/>
        </p:nvGrpSpPr>
        <p:grpSpPr>
          <a:xfrm>
            <a:off x="1469398" y="1636188"/>
            <a:ext cx="3334468" cy="2497977"/>
            <a:chOff x="1469398" y="1636188"/>
            <a:chExt cx="3334468" cy="2497977"/>
          </a:xfrm>
        </p:grpSpPr>
        <p:sp>
          <p:nvSpPr>
            <p:cNvPr id="2658" name="Google Shape;2658;p107"/>
            <p:cNvSpPr txBox="1"/>
            <p:nvPr/>
          </p:nvSpPr>
          <p:spPr>
            <a:xfrm>
              <a:off x="1469398" y="1636188"/>
              <a:ext cx="3334468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Performance Assumptions</a:t>
              </a:r>
              <a:endParaRPr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9" name="Google Shape;2659;p107"/>
            <p:cNvSpPr txBox="1"/>
            <p:nvPr/>
          </p:nvSpPr>
          <p:spPr>
            <a:xfrm>
              <a:off x="1469398" y="2102840"/>
              <a:ext cx="3334468" cy="2031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 player’s performance behaves like a random variable.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 player’s performance conforms to a bell-curve shaped probability distribution.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 player’s mean performance changes over time, but slowly.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</a:pPr>
              <a:endPara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 player’s performance conforms to a Logistic Distribution.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endPara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endPara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60" name="Google Shape;2660;p107"/>
          <p:cNvGrpSpPr/>
          <p:nvPr/>
        </p:nvGrpSpPr>
        <p:grpSpPr>
          <a:xfrm>
            <a:off x="7454028" y="1636188"/>
            <a:ext cx="3334468" cy="1943980"/>
            <a:chOff x="7454028" y="1636188"/>
            <a:chExt cx="3334468" cy="1943980"/>
          </a:xfrm>
        </p:grpSpPr>
        <p:sp>
          <p:nvSpPr>
            <p:cNvPr id="2661" name="Google Shape;2661;p107"/>
            <p:cNvSpPr txBox="1"/>
            <p:nvPr/>
          </p:nvSpPr>
          <p:spPr>
            <a:xfrm>
              <a:off x="7454028" y="1636188"/>
              <a:ext cx="3334468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Other Assumptions</a:t>
              </a:r>
              <a:endParaRPr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62" name="Google Shape;2662;p107"/>
            <p:cNvSpPr txBox="1"/>
            <p:nvPr/>
          </p:nvSpPr>
          <p:spPr>
            <a:xfrm>
              <a:off x="7454028" y="2102840"/>
              <a:ext cx="333446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 player's skill </a:t>
              </a:r>
              <a:r>
                <a:rPr lang="en-US" sz="12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does not</a:t>
              </a:r>
              <a:r>
                <a:rPr lang="en-US" sz="1200" b="1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change over time away.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90A2"/>
                </a:buClr>
                <a:buSzPts val="1560"/>
                <a:buFont typeface="Noto Sans Symbols"/>
                <a:buChar char="▪"/>
              </a:pPr>
              <a:r>
                <a:rPr lang="en-US" sz="12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There is no advantage based on player side – white versus black.</a:t>
              </a:r>
              <a:endParaRPr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663" name="Google Shape;2663;p107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1" b="231"/>
          <a:stretch/>
        </p:blipFill>
        <p:spPr>
          <a:xfrm>
            <a:off x="0" y="0"/>
            <a:ext cx="12192000" cy="1515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4" name="Google Shape;2664;p107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2665" name="Google Shape;2665;p107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Key </a:t>
              </a:r>
              <a:r>
                <a:rPr lang="en-US" sz="4200" dirty="0">
                  <a:solidFill>
                    <a:srgbClr val="E7E7EC"/>
                  </a:solidFill>
                  <a:latin typeface="Open Sans"/>
                  <a:ea typeface="Open Sans"/>
                  <a:cs typeface="Open Sans"/>
                  <a:sym typeface="Open Sans"/>
                </a:rPr>
                <a:t>Assumptions</a:t>
              </a:r>
              <a:endParaRPr sz="42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66" name="Google Shape;2666;p107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E7E7EC"/>
                  </a:solidFill>
                  <a:latin typeface="Open Sans"/>
                  <a:ea typeface="Open Sans"/>
                  <a:cs typeface="Open Sans"/>
                  <a:sym typeface="Open Sans"/>
                </a:rPr>
                <a:t>Statistical and Other</a:t>
              </a:r>
              <a:endParaRPr sz="13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" name="Google Shape;208;p21">
            <a:extLst>
              <a:ext uri="{FF2B5EF4-FFF2-40B4-BE49-F238E27FC236}">
                <a16:creationId xmlns:a16="http://schemas.microsoft.com/office/drawing/2014/main" id="{54FAEC43-6624-4D9F-A0E7-C9A1AC4F5517}"/>
              </a:ext>
            </a:extLst>
          </p:cNvPr>
          <p:cNvSpPr/>
          <p:nvPr/>
        </p:nvSpPr>
        <p:spPr>
          <a:xfrm>
            <a:off x="18106" y="6522372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41808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/>
          <p:nvPr/>
        </p:nvPicPr>
        <p:blipFill rotWithShape="1">
          <a:blip r:embed="rId3"/>
          <a:srcRect t="24788" b="24788"/>
          <a:stretch/>
        </p:blipFill>
        <p:spPr>
          <a:xfrm>
            <a:off x="0" y="1857114"/>
            <a:ext cx="3874883" cy="106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7"/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3265" r="43265"/>
          <a:stretch/>
        </p:blipFill>
        <p:spPr>
          <a:xfrm>
            <a:off x="3874884" y="0"/>
            <a:ext cx="8317118" cy="6477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8" name="Add-in 17" title="Web Viewer">
                <a:extLst>
                  <a:ext uri="{FF2B5EF4-FFF2-40B4-BE49-F238E27FC236}">
                    <a16:creationId xmlns:a16="http://schemas.microsoft.com/office/drawing/2014/main" id="{5EC5E805-E28F-4107-8E9F-12CDD63EB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8876801"/>
                  </p:ext>
                </p:extLst>
              </p:nvPr>
            </p:nvGraphicFramePr>
            <p:xfrm>
              <a:off x="4138601" y="50531"/>
              <a:ext cx="7907413" cy="61510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18" name="Add-in 17" title="Web Viewer">
                <a:extLst>
                  <a:ext uri="{FF2B5EF4-FFF2-40B4-BE49-F238E27FC236}">
                    <a16:creationId xmlns:a16="http://schemas.microsoft.com/office/drawing/2014/main" id="{5EC5E805-E28F-4107-8E9F-12CDD63EB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8601" y="50531"/>
                <a:ext cx="7907413" cy="6151093"/>
              </a:xfrm>
              <a:prstGeom prst="rect">
                <a:avLst/>
              </a:prstGeom>
            </p:spPr>
          </p:pic>
        </mc:Fallback>
      </mc:AlternateContent>
      <p:sp>
        <p:nvSpPr>
          <p:cNvPr id="655" name="Google Shape;655;p47"/>
          <p:cNvSpPr txBox="1"/>
          <p:nvPr/>
        </p:nvSpPr>
        <p:spPr>
          <a:xfrm>
            <a:off x="438949" y="283247"/>
            <a:ext cx="292346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are the </a:t>
            </a:r>
            <a:r>
              <a:rPr lang="en-US" sz="38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rPr>
              <a:t>Odds?</a:t>
            </a:r>
            <a:endParaRPr sz="3800" dirty="0">
              <a:solidFill>
                <a:srgbClr val="8B90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8" name="Google Shape;658;p47"/>
          <p:cNvGrpSpPr/>
          <p:nvPr/>
        </p:nvGrpSpPr>
        <p:grpSpPr>
          <a:xfrm>
            <a:off x="442527" y="3036061"/>
            <a:ext cx="3100957" cy="3288033"/>
            <a:chOff x="438947" y="2429628"/>
            <a:chExt cx="6170142" cy="3571141"/>
          </a:xfrm>
        </p:grpSpPr>
        <p:sp>
          <p:nvSpPr>
            <p:cNvPr id="659" name="Google Shape;659;p47"/>
            <p:cNvSpPr txBox="1"/>
            <p:nvPr/>
          </p:nvSpPr>
          <p:spPr>
            <a:xfrm>
              <a:off x="438949" y="2429628"/>
              <a:ext cx="6170140" cy="600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With these assumptions on player performance, we can calculate the probability of a player winning.</a:t>
              </a:r>
              <a:endParaRPr sz="11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60" name="Google Shape;660;p47"/>
            <p:cNvCxnSpPr/>
            <p:nvPr/>
          </p:nvCxnSpPr>
          <p:spPr>
            <a:xfrm>
              <a:off x="535458" y="3364761"/>
              <a:ext cx="5964194" cy="0"/>
            </a:xfrm>
            <a:prstGeom prst="straightConnector1">
              <a:avLst/>
            </a:prstGeom>
            <a:noFill/>
            <a:ln w="9525" cap="flat" cmpd="sng">
              <a:solidFill>
                <a:srgbClr val="E7E7EC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661" name="Google Shape;661;p47"/>
            <p:cNvSpPr txBox="1"/>
            <p:nvPr/>
          </p:nvSpPr>
          <p:spPr>
            <a:xfrm>
              <a:off x="438947" y="3369279"/>
              <a:ext cx="5809857" cy="2631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The CDF of the Logistic Distribution: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Gives:</a:t>
              </a:r>
              <a:b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P(x &lt; u) at scale s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Which Equates to:</a:t>
              </a:r>
              <a:endParaRPr lang="en-US" sz="1100" u="sng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P(R</a:t>
              </a:r>
              <a:r>
                <a:rPr lang="en-US" sz="1100" baseline="-25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 &lt; R</a:t>
              </a:r>
              <a:r>
                <a:rPr lang="en-US" sz="1100" baseline="-25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) or P(A Wins)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P(B Wins) = 1 – P(A Wins)</a:t>
              </a:r>
            </a:p>
          </p:txBody>
        </p:sp>
      </p:grpSp>
      <p:sp>
        <p:nvSpPr>
          <p:cNvPr id="10" name="Google Shape;208;p21">
            <a:extLst>
              <a:ext uri="{FF2B5EF4-FFF2-40B4-BE49-F238E27FC236}">
                <a16:creationId xmlns:a16="http://schemas.microsoft.com/office/drawing/2014/main" id="{AF741AEF-B03A-4F1B-B287-AA56B02B1E1F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CC006F1D-3775-4150-B2A4-13800F44C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1" y="4245860"/>
            <a:ext cx="1885950" cy="44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833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/>
          <p:nvPr/>
        </p:nvPicPr>
        <p:blipFill rotWithShape="1">
          <a:blip r:embed="rId3"/>
          <a:srcRect t="24788" b="24788"/>
          <a:stretch/>
        </p:blipFill>
        <p:spPr>
          <a:xfrm>
            <a:off x="0" y="1857114"/>
            <a:ext cx="3874883" cy="106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7"/>
          <p:cNvPicPr preferRelativeResize="0"/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3265" r="43265"/>
          <a:stretch/>
        </p:blipFill>
        <p:spPr>
          <a:xfrm>
            <a:off x="3874884" y="0"/>
            <a:ext cx="8317118" cy="6477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8" name="Add-in 17" title="Web Viewer">
                <a:extLst>
                  <a:ext uri="{FF2B5EF4-FFF2-40B4-BE49-F238E27FC236}">
                    <a16:creationId xmlns:a16="http://schemas.microsoft.com/office/drawing/2014/main" id="{5EC5E805-E28F-4107-8E9F-12CDD63EB9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38601" y="50531"/>
              <a:ext cx="7907413" cy="61510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18" name="Add-in 17" title="Web Viewer">
                <a:extLst>
                  <a:ext uri="{FF2B5EF4-FFF2-40B4-BE49-F238E27FC236}">
                    <a16:creationId xmlns:a16="http://schemas.microsoft.com/office/drawing/2014/main" id="{5EC5E805-E28F-4107-8E9F-12CDD63EB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8601" y="50531"/>
                <a:ext cx="7907413" cy="6151093"/>
              </a:xfrm>
              <a:prstGeom prst="rect">
                <a:avLst/>
              </a:prstGeom>
            </p:spPr>
          </p:pic>
        </mc:Fallback>
      </mc:AlternateContent>
      <p:sp>
        <p:nvSpPr>
          <p:cNvPr id="655" name="Google Shape;655;p47"/>
          <p:cNvSpPr txBox="1"/>
          <p:nvPr/>
        </p:nvSpPr>
        <p:spPr>
          <a:xfrm>
            <a:off x="438949" y="283247"/>
            <a:ext cx="292346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are the </a:t>
            </a:r>
            <a:r>
              <a:rPr lang="en-US" sz="38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rPr>
              <a:t>Odds?</a:t>
            </a:r>
            <a:endParaRPr sz="3800" dirty="0">
              <a:solidFill>
                <a:srgbClr val="8B90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8" name="Google Shape;658;p47"/>
          <p:cNvGrpSpPr/>
          <p:nvPr/>
        </p:nvGrpSpPr>
        <p:grpSpPr>
          <a:xfrm>
            <a:off x="442527" y="3036061"/>
            <a:ext cx="3100957" cy="3288033"/>
            <a:chOff x="438947" y="2429628"/>
            <a:chExt cx="6170142" cy="3571141"/>
          </a:xfrm>
        </p:grpSpPr>
        <p:sp>
          <p:nvSpPr>
            <p:cNvPr id="659" name="Google Shape;659;p47"/>
            <p:cNvSpPr txBox="1"/>
            <p:nvPr/>
          </p:nvSpPr>
          <p:spPr>
            <a:xfrm>
              <a:off x="438949" y="2429628"/>
              <a:ext cx="6170140" cy="600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With these assumptions on player performance, we can calculate the probability of a player winning.</a:t>
              </a:r>
              <a:endParaRPr sz="11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60" name="Google Shape;660;p47"/>
            <p:cNvCxnSpPr/>
            <p:nvPr/>
          </p:nvCxnSpPr>
          <p:spPr>
            <a:xfrm>
              <a:off x="535458" y="3364761"/>
              <a:ext cx="5964194" cy="0"/>
            </a:xfrm>
            <a:prstGeom prst="straightConnector1">
              <a:avLst/>
            </a:prstGeom>
            <a:noFill/>
            <a:ln w="9525" cap="flat" cmpd="sng">
              <a:solidFill>
                <a:srgbClr val="E7E7EC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661" name="Google Shape;661;p47"/>
            <p:cNvSpPr txBox="1"/>
            <p:nvPr/>
          </p:nvSpPr>
          <p:spPr>
            <a:xfrm>
              <a:off x="438947" y="3369279"/>
              <a:ext cx="5809857" cy="2631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The CDF of the Logistic Distribution: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Gives:</a:t>
              </a:r>
              <a:b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P(x &lt; u) at scale s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Which Equates to:</a:t>
              </a:r>
              <a:endParaRPr lang="en-US" sz="1100" u="sng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P(R</a:t>
              </a:r>
              <a:r>
                <a:rPr lang="en-US" sz="1100" baseline="-25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 &lt; R</a:t>
              </a:r>
              <a:r>
                <a:rPr lang="en-US" sz="1100" baseline="-250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) or P(B Wins)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P(A Wins) = 1 – P(B Wins)</a:t>
              </a:r>
            </a:p>
          </p:txBody>
        </p:sp>
      </p:grpSp>
      <p:sp>
        <p:nvSpPr>
          <p:cNvPr id="10" name="Google Shape;208;p21">
            <a:extLst>
              <a:ext uri="{FF2B5EF4-FFF2-40B4-BE49-F238E27FC236}">
                <a16:creationId xmlns:a16="http://schemas.microsoft.com/office/drawing/2014/main" id="{AF741AEF-B03A-4F1B-B287-AA56B02B1E1F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CC006F1D-3775-4150-B2A4-13800F44C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1" y="4245860"/>
            <a:ext cx="1885950" cy="44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658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91"/>
          <p:cNvSpPr/>
          <p:nvPr/>
        </p:nvSpPr>
        <p:spPr>
          <a:xfrm>
            <a:off x="0" y="-1"/>
            <a:ext cx="12192000" cy="2232455"/>
          </a:xfrm>
          <a:prstGeom prst="rect">
            <a:avLst/>
          </a:prstGeom>
          <a:solidFill>
            <a:srgbClr val="3B40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6" name="Google Shape;1786;p91"/>
          <p:cNvGrpSpPr/>
          <p:nvPr/>
        </p:nvGrpSpPr>
        <p:grpSpPr>
          <a:xfrm>
            <a:off x="0" y="253209"/>
            <a:ext cx="12192000" cy="932104"/>
            <a:chOff x="0" y="253209"/>
            <a:chExt cx="12192000" cy="932104"/>
          </a:xfrm>
        </p:grpSpPr>
        <p:sp>
          <p:nvSpPr>
            <p:cNvPr id="1787" name="Google Shape;1787;p91"/>
            <p:cNvSpPr txBox="1"/>
            <p:nvPr/>
          </p:nvSpPr>
          <p:spPr>
            <a:xfrm>
              <a:off x="0" y="253209"/>
              <a:ext cx="121920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Elo’s Rating </a:t>
              </a:r>
              <a:r>
                <a:rPr lang="en-US" sz="4200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System</a:t>
              </a:r>
              <a:endParaRPr sz="4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8" name="Google Shape;1788;p91"/>
            <p:cNvSpPr txBox="1"/>
            <p:nvPr/>
          </p:nvSpPr>
          <p:spPr>
            <a:xfrm>
              <a:off x="0" y="892925"/>
              <a:ext cx="12192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Tweaks to Expected Score and the Updated Rating Formula</a:t>
              </a:r>
              <a:endParaRPr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89" name="Google Shape;1789;p91"/>
          <p:cNvGrpSpPr/>
          <p:nvPr/>
        </p:nvGrpSpPr>
        <p:grpSpPr>
          <a:xfrm rot="5400000">
            <a:off x="4701070" y="-7274"/>
            <a:ext cx="2789858" cy="5852408"/>
            <a:chOff x="2965450" y="3001963"/>
            <a:chExt cx="1266825" cy="2657475"/>
          </a:xfrm>
        </p:grpSpPr>
        <p:sp>
          <p:nvSpPr>
            <p:cNvPr id="1790" name="Google Shape;1790;p91"/>
            <p:cNvSpPr/>
            <p:nvPr/>
          </p:nvSpPr>
          <p:spPr>
            <a:xfrm>
              <a:off x="2965450" y="3001963"/>
              <a:ext cx="1266825" cy="2657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823" y="119983"/>
                  </a:moveTo>
                  <a:lnTo>
                    <a:pt x="18823" y="119983"/>
                  </a:lnTo>
                  <a:lnTo>
                    <a:pt x="17868" y="119951"/>
                  </a:lnTo>
                  <a:lnTo>
                    <a:pt x="16913" y="119918"/>
                  </a:lnTo>
                  <a:lnTo>
                    <a:pt x="15993" y="119886"/>
                  </a:lnTo>
                  <a:lnTo>
                    <a:pt x="15038" y="119788"/>
                  </a:lnTo>
                  <a:lnTo>
                    <a:pt x="14117" y="119691"/>
                  </a:lnTo>
                  <a:lnTo>
                    <a:pt x="13231" y="119561"/>
                  </a:lnTo>
                  <a:lnTo>
                    <a:pt x="12344" y="119431"/>
                  </a:lnTo>
                  <a:lnTo>
                    <a:pt x="11560" y="119284"/>
                  </a:lnTo>
                  <a:lnTo>
                    <a:pt x="10673" y="119089"/>
                  </a:lnTo>
                  <a:lnTo>
                    <a:pt x="9855" y="118894"/>
                  </a:lnTo>
                  <a:lnTo>
                    <a:pt x="9070" y="118667"/>
                  </a:lnTo>
                  <a:lnTo>
                    <a:pt x="8320" y="118439"/>
                  </a:lnTo>
                  <a:lnTo>
                    <a:pt x="7570" y="118196"/>
                  </a:lnTo>
                  <a:lnTo>
                    <a:pt x="6854" y="117936"/>
                  </a:lnTo>
                  <a:lnTo>
                    <a:pt x="6172" y="117643"/>
                  </a:lnTo>
                  <a:lnTo>
                    <a:pt x="5558" y="117351"/>
                  </a:lnTo>
                  <a:lnTo>
                    <a:pt x="4876" y="117042"/>
                  </a:lnTo>
                  <a:lnTo>
                    <a:pt x="4364" y="116717"/>
                  </a:lnTo>
                  <a:lnTo>
                    <a:pt x="3751" y="116359"/>
                  </a:lnTo>
                  <a:lnTo>
                    <a:pt x="3205" y="116018"/>
                  </a:lnTo>
                  <a:lnTo>
                    <a:pt x="2728" y="115660"/>
                  </a:lnTo>
                  <a:lnTo>
                    <a:pt x="2284" y="115270"/>
                  </a:lnTo>
                  <a:lnTo>
                    <a:pt x="1875" y="114897"/>
                  </a:lnTo>
                  <a:lnTo>
                    <a:pt x="1534" y="114507"/>
                  </a:lnTo>
                  <a:lnTo>
                    <a:pt x="1125" y="114084"/>
                  </a:lnTo>
                  <a:lnTo>
                    <a:pt x="852" y="113678"/>
                  </a:lnTo>
                  <a:lnTo>
                    <a:pt x="579" y="113255"/>
                  </a:lnTo>
                  <a:lnTo>
                    <a:pt x="375" y="112800"/>
                  </a:lnTo>
                  <a:lnTo>
                    <a:pt x="272" y="112361"/>
                  </a:lnTo>
                  <a:lnTo>
                    <a:pt x="136" y="111906"/>
                  </a:lnTo>
                  <a:lnTo>
                    <a:pt x="68" y="111468"/>
                  </a:lnTo>
                  <a:lnTo>
                    <a:pt x="0" y="111013"/>
                  </a:lnTo>
                  <a:lnTo>
                    <a:pt x="0" y="8970"/>
                  </a:lnTo>
                  <a:lnTo>
                    <a:pt x="0" y="8970"/>
                  </a:lnTo>
                  <a:lnTo>
                    <a:pt x="68" y="8499"/>
                  </a:lnTo>
                  <a:lnTo>
                    <a:pt x="136" y="8044"/>
                  </a:lnTo>
                  <a:lnTo>
                    <a:pt x="272" y="7605"/>
                  </a:lnTo>
                  <a:lnTo>
                    <a:pt x="375" y="7183"/>
                  </a:lnTo>
                  <a:lnTo>
                    <a:pt x="579" y="6728"/>
                  </a:lnTo>
                  <a:lnTo>
                    <a:pt x="852" y="6321"/>
                  </a:lnTo>
                  <a:lnTo>
                    <a:pt x="1125" y="5899"/>
                  </a:lnTo>
                  <a:lnTo>
                    <a:pt x="1534" y="5492"/>
                  </a:lnTo>
                  <a:lnTo>
                    <a:pt x="1875" y="5102"/>
                  </a:lnTo>
                  <a:lnTo>
                    <a:pt x="2284" y="4712"/>
                  </a:lnTo>
                  <a:lnTo>
                    <a:pt x="2728" y="4339"/>
                  </a:lnTo>
                  <a:lnTo>
                    <a:pt x="3205" y="3981"/>
                  </a:lnTo>
                  <a:lnTo>
                    <a:pt x="3751" y="3624"/>
                  </a:lnTo>
                  <a:lnTo>
                    <a:pt x="4364" y="3266"/>
                  </a:lnTo>
                  <a:lnTo>
                    <a:pt x="4876" y="2957"/>
                  </a:lnTo>
                  <a:lnTo>
                    <a:pt x="5558" y="2632"/>
                  </a:lnTo>
                  <a:lnTo>
                    <a:pt x="6172" y="2340"/>
                  </a:lnTo>
                  <a:lnTo>
                    <a:pt x="6854" y="2063"/>
                  </a:lnTo>
                  <a:lnTo>
                    <a:pt x="7570" y="1803"/>
                  </a:lnTo>
                  <a:lnTo>
                    <a:pt x="8320" y="1543"/>
                  </a:lnTo>
                  <a:lnTo>
                    <a:pt x="9070" y="1316"/>
                  </a:lnTo>
                  <a:lnTo>
                    <a:pt x="9855" y="1088"/>
                  </a:lnTo>
                  <a:lnTo>
                    <a:pt x="10673" y="910"/>
                  </a:lnTo>
                  <a:lnTo>
                    <a:pt x="11560" y="715"/>
                  </a:lnTo>
                  <a:lnTo>
                    <a:pt x="12344" y="552"/>
                  </a:lnTo>
                  <a:lnTo>
                    <a:pt x="13231" y="422"/>
                  </a:lnTo>
                  <a:lnTo>
                    <a:pt x="14117" y="292"/>
                  </a:lnTo>
                  <a:lnTo>
                    <a:pt x="15038" y="195"/>
                  </a:lnTo>
                  <a:lnTo>
                    <a:pt x="15993" y="97"/>
                  </a:lnTo>
                  <a:lnTo>
                    <a:pt x="16913" y="65"/>
                  </a:lnTo>
                  <a:lnTo>
                    <a:pt x="17868" y="0"/>
                  </a:lnTo>
                  <a:lnTo>
                    <a:pt x="18823" y="0"/>
                  </a:lnTo>
                  <a:lnTo>
                    <a:pt x="101142" y="0"/>
                  </a:lnTo>
                  <a:lnTo>
                    <a:pt x="101142" y="0"/>
                  </a:lnTo>
                  <a:lnTo>
                    <a:pt x="102131" y="0"/>
                  </a:lnTo>
                  <a:lnTo>
                    <a:pt x="103086" y="65"/>
                  </a:lnTo>
                  <a:lnTo>
                    <a:pt x="104040" y="97"/>
                  </a:lnTo>
                  <a:lnTo>
                    <a:pt x="104961" y="195"/>
                  </a:lnTo>
                  <a:lnTo>
                    <a:pt x="105848" y="292"/>
                  </a:lnTo>
                  <a:lnTo>
                    <a:pt x="106734" y="422"/>
                  </a:lnTo>
                  <a:lnTo>
                    <a:pt x="107587" y="552"/>
                  </a:lnTo>
                  <a:lnTo>
                    <a:pt x="108473" y="715"/>
                  </a:lnTo>
                  <a:lnTo>
                    <a:pt x="109258" y="910"/>
                  </a:lnTo>
                  <a:lnTo>
                    <a:pt x="110076" y="1088"/>
                  </a:lnTo>
                  <a:lnTo>
                    <a:pt x="110895" y="1316"/>
                  </a:lnTo>
                  <a:lnTo>
                    <a:pt x="111611" y="1543"/>
                  </a:lnTo>
                  <a:lnTo>
                    <a:pt x="112361" y="1803"/>
                  </a:lnTo>
                  <a:lnTo>
                    <a:pt x="113111" y="2063"/>
                  </a:lnTo>
                  <a:lnTo>
                    <a:pt x="113759" y="2340"/>
                  </a:lnTo>
                  <a:lnTo>
                    <a:pt x="114441" y="2632"/>
                  </a:lnTo>
                  <a:lnTo>
                    <a:pt x="115055" y="2957"/>
                  </a:lnTo>
                  <a:lnTo>
                    <a:pt x="115669" y="3266"/>
                  </a:lnTo>
                  <a:lnTo>
                    <a:pt x="116180" y="3624"/>
                  </a:lnTo>
                  <a:lnTo>
                    <a:pt x="116726" y="3981"/>
                  </a:lnTo>
                  <a:lnTo>
                    <a:pt x="117203" y="4339"/>
                  </a:lnTo>
                  <a:lnTo>
                    <a:pt x="117681" y="4712"/>
                  </a:lnTo>
                  <a:lnTo>
                    <a:pt x="118056" y="5102"/>
                  </a:lnTo>
                  <a:lnTo>
                    <a:pt x="118465" y="5492"/>
                  </a:lnTo>
                  <a:lnTo>
                    <a:pt x="118806" y="5899"/>
                  </a:lnTo>
                  <a:lnTo>
                    <a:pt x="119079" y="6321"/>
                  </a:lnTo>
                  <a:lnTo>
                    <a:pt x="119352" y="6728"/>
                  </a:lnTo>
                  <a:lnTo>
                    <a:pt x="119556" y="7183"/>
                  </a:lnTo>
                  <a:lnTo>
                    <a:pt x="119761" y="7605"/>
                  </a:lnTo>
                  <a:lnTo>
                    <a:pt x="119897" y="8044"/>
                  </a:lnTo>
                  <a:lnTo>
                    <a:pt x="119965" y="8499"/>
                  </a:lnTo>
                  <a:lnTo>
                    <a:pt x="119965" y="8970"/>
                  </a:lnTo>
                  <a:lnTo>
                    <a:pt x="119965" y="111013"/>
                  </a:lnTo>
                  <a:lnTo>
                    <a:pt x="119965" y="111013"/>
                  </a:lnTo>
                  <a:lnTo>
                    <a:pt x="119965" y="111468"/>
                  </a:lnTo>
                  <a:lnTo>
                    <a:pt x="119897" y="111906"/>
                  </a:lnTo>
                  <a:lnTo>
                    <a:pt x="119761" y="112361"/>
                  </a:lnTo>
                  <a:lnTo>
                    <a:pt x="119556" y="112800"/>
                  </a:lnTo>
                  <a:lnTo>
                    <a:pt x="119352" y="113255"/>
                  </a:lnTo>
                  <a:lnTo>
                    <a:pt x="119079" y="113678"/>
                  </a:lnTo>
                  <a:lnTo>
                    <a:pt x="118806" y="114084"/>
                  </a:lnTo>
                  <a:lnTo>
                    <a:pt x="118465" y="114507"/>
                  </a:lnTo>
                  <a:lnTo>
                    <a:pt x="118056" y="114897"/>
                  </a:lnTo>
                  <a:lnTo>
                    <a:pt x="117681" y="115270"/>
                  </a:lnTo>
                  <a:lnTo>
                    <a:pt x="117203" y="115660"/>
                  </a:lnTo>
                  <a:lnTo>
                    <a:pt x="116726" y="116018"/>
                  </a:lnTo>
                  <a:lnTo>
                    <a:pt x="116180" y="116359"/>
                  </a:lnTo>
                  <a:lnTo>
                    <a:pt x="115669" y="116717"/>
                  </a:lnTo>
                  <a:lnTo>
                    <a:pt x="115055" y="117042"/>
                  </a:lnTo>
                  <a:lnTo>
                    <a:pt x="114441" y="117351"/>
                  </a:lnTo>
                  <a:lnTo>
                    <a:pt x="113759" y="117643"/>
                  </a:lnTo>
                  <a:lnTo>
                    <a:pt x="113111" y="117936"/>
                  </a:lnTo>
                  <a:lnTo>
                    <a:pt x="112361" y="118196"/>
                  </a:lnTo>
                  <a:lnTo>
                    <a:pt x="111611" y="118439"/>
                  </a:lnTo>
                  <a:lnTo>
                    <a:pt x="110895" y="118667"/>
                  </a:lnTo>
                  <a:lnTo>
                    <a:pt x="110076" y="118894"/>
                  </a:lnTo>
                  <a:lnTo>
                    <a:pt x="109258" y="119089"/>
                  </a:lnTo>
                  <a:lnTo>
                    <a:pt x="108473" y="119284"/>
                  </a:lnTo>
                  <a:lnTo>
                    <a:pt x="107587" y="119431"/>
                  </a:lnTo>
                  <a:lnTo>
                    <a:pt x="106734" y="119561"/>
                  </a:lnTo>
                  <a:lnTo>
                    <a:pt x="105848" y="119691"/>
                  </a:lnTo>
                  <a:lnTo>
                    <a:pt x="104961" y="119788"/>
                  </a:lnTo>
                  <a:lnTo>
                    <a:pt x="104040" y="119886"/>
                  </a:lnTo>
                  <a:lnTo>
                    <a:pt x="103086" y="119918"/>
                  </a:lnTo>
                  <a:lnTo>
                    <a:pt x="102131" y="119951"/>
                  </a:lnTo>
                  <a:lnTo>
                    <a:pt x="101142" y="119983"/>
                  </a:lnTo>
                  <a:lnTo>
                    <a:pt x="18823" y="119983"/>
                  </a:lnTo>
                </a:path>
              </a:pathLst>
            </a:custGeom>
            <a:solidFill>
              <a:srgbClr val="F1F2F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91"/>
            <p:cNvSpPr/>
            <p:nvPr/>
          </p:nvSpPr>
          <p:spPr>
            <a:xfrm>
              <a:off x="3057525" y="3378200"/>
              <a:ext cx="1082675" cy="19192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77"/>
                  </a:moveTo>
                  <a:lnTo>
                    <a:pt x="0" y="0"/>
                  </a:lnTo>
                  <a:lnTo>
                    <a:pt x="119960" y="0"/>
                  </a:lnTo>
                  <a:lnTo>
                    <a:pt x="119960" y="119977"/>
                  </a:lnTo>
                  <a:lnTo>
                    <a:pt x="0" y="119977"/>
                  </a:lnTo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91"/>
            <p:cNvSpPr/>
            <p:nvPr/>
          </p:nvSpPr>
          <p:spPr>
            <a:xfrm>
              <a:off x="3500438" y="5391150"/>
              <a:ext cx="196850" cy="1968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09" y="119781"/>
                  </a:moveTo>
                  <a:lnTo>
                    <a:pt x="60109" y="119781"/>
                  </a:lnTo>
                  <a:lnTo>
                    <a:pt x="66032" y="119344"/>
                  </a:lnTo>
                  <a:lnTo>
                    <a:pt x="72175" y="118469"/>
                  </a:lnTo>
                  <a:lnTo>
                    <a:pt x="77879" y="117158"/>
                  </a:lnTo>
                  <a:lnTo>
                    <a:pt x="83363" y="114972"/>
                  </a:lnTo>
                  <a:lnTo>
                    <a:pt x="88628" y="112349"/>
                  </a:lnTo>
                  <a:lnTo>
                    <a:pt x="93235" y="109508"/>
                  </a:lnTo>
                  <a:lnTo>
                    <a:pt x="98062" y="106010"/>
                  </a:lnTo>
                  <a:lnTo>
                    <a:pt x="102449" y="102076"/>
                  </a:lnTo>
                  <a:lnTo>
                    <a:pt x="106398" y="97704"/>
                  </a:lnTo>
                  <a:lnTo>
                    <a:pt x="109689" y="93551"/>
                  </a:lnTo>
                  <a:lnTo>
                    <a:pt x="112760" y="88306"/>
                  </a:lnTo>
                  <a:lnTo>
                    <a:pt x="115393" y="83060"/>
                  </a:lnTo>
                  <a:lnTo>
                    <a:pt x="117148" y="77595"/>
                  </a:lnTo>
                  <a:lnTo>
                    <a:pt x="118903" y="71912"/>
                  </a:lnTo>
                  <a:lnTo>
                    <a:pt x="119780" y="65792"/>
                  </a:lnTo>
                  <a:lnTo>
                    <a:pt x="119780" y="59890"/>
                  </a:lnTo>
                  <a:lnTo>
                    <a:pt x="119780" y="59890"/>
                  </a:lnTo>
                  <a:lnTo>
                    <a:pt x="119780" y="53770"/>
                  </a:lnTo>
                  <a:lnTo>
                    <a:pt x="118903" y="47868"/>
                  </a:lnTo>
                  <a:lnTo>
                    <a:pt x="117148" y="42185"/>
                  </a:lnTo>
                  <a:lnTo>
                    <a:pt x="115393" y="36721"/>
                  </a:lnTo>
                  <a:lnTo>
                    <a:pt x="112760" y="31475"/>
                  </a:lnTo>
                  <a:lnTo>
                    <a:pt x="109689" y="26229"/>
                  </a:lnTo>
                  <a:lnTo>
                    <a:pt x="106398" y="22076"/>
                  </a:lnTo>
                  <a:lnTo>
                    <a:pt x="102449" y="17704"/>
                  </a:lnTo>
                  <a:lnTo>
                    <a:pt x="98062" y="13770"/>
                  </a:lnTo>
                  <a:lnTo>
                    <a:pt x="93235" y="10273"/>
                  </a:lnTo>
                  <a:lnTo>
                    <a:pt x="88628" y="7431"/>
                  </a:lnTo>
                  <a:lnTo>
                    <a:pt x="83363" y="4808"/>
                  </a:lnTo>
                  <a:lnTo>
                    <a:pt x="77879" y="3060"/>
                  </a:lnTo>
                  <a:lnTo>
                    <a:pt x="72175" y="1311"/>
                  </a:lnTo>
                  <a:lnTo>
                    <a:pt x="66032" y="437"/>
                  </a:lnTo>
                  <a:lnTo>
                    <a:pt x="60109" y="0"/>
                  </a:lnTo>
                  <a:lnTo>
                    <a:pt x="60109" y="0"/>
                  </a:lnTo>
                  <a:lnTo>
                    <a:pt x="53528" y="437"/>
                  </a:lnTo>
                  <a:lnTo>
                    <a:pt x="48043" y="1311"/>
                  </a:lnTo>
                  <a:lnTo>
                    <a:pt x="41901" y="3060"/>
                  </a:lnTo>
                  <a:lnTo>
                    <a:pt x="36636" y="4808"/>
                  </a:lnTo>
                  <a:lnTo>
                    <a:pt x="31151" y="7431"/>
                  </a:lnTo>
                  <a:lnTo>
                    <a:pt x="26325" y="10273"/>
                  </a:lnTo>
                  <a:lnTo>
                    <a:pt x="21499" y="13770"/>
                  </a:lnTo>
                  <a:lnTo>
                    <a:pt x="17769" y="17704"/>
                  </a:lnTo>
                  <a:lnTo>
                    <a:pt x="13820" y="22076"/>
                  </a:lnTo>
                  <a:lnTo>
                    <a:pt x="10310" y="26229"/>
                  </a:lnTo>
                  <a:lnTo>
                    <a:pt x="7239" y="31475"/>
                  </a:lnTo>
                  <a:lnTo>
                    <a:pt x="4606" y="36721"/>
                  </a:lnTo>
                  <a:lnTo>
                    <a:pt x="2632" y="42185"/>
                  </a:lnTo>
                  <a:lnTo>
                    <a:pt x="1316" y="47868"/>
                  </a:lnTo>
                  <a:lnTo>
                    <a:pt x="438" y="53770"/>
                  </a:lnTo>
                  <a:lnTo>
                    <a:pt x="0" y="59890"/>
                  </a:lnTo>
                  <a:lnTo>
                    <a:pt x="0" y="59890"/>
                  </a:lnTo>
                  <a:lnTo>
                    <a:pt x="438" y="65792"/>
                  </a:lnTo>
                  <a:lnTo>
                    <a:pt x="1316" y="71912"/>
                  </a:lnTo>
                  <a:lnTo>
                    <a:pt x="2632" y="77595"/>
                  </a:lnTo>
                  <a:lnTo>
                    <a:pt x="4606" y="83060"/>
                  </a:lnTo>
                  <a:lnTo>
                    <a:pt x="7239" y="88306"/>
                  </a:lnTo>
                  <a:lnTo>
                    <a:pt x="10310" y="93551"/>
                  </a:lnTo>
                  <a:lnTo>
                    <a:pt x="13820" y="97704"/>
                  </a:lnTo>
                  <a:lnTo>
                    <a:pt x="17769" y="102076"/>
                  </a:lnTo>
                  <a:lnTo>
                    <a:pt x="21499" y="106010"/>
                  </a:lnTo>
                  <a:lnTo>
                    <a:pt x="26325" y="109508"/>
                  </a:lnTo>
                  <a:lnTo>
                    <a:pt x="31151" y="112349"/>
                  </a:lnTo>
                  <a:lnTo>
                    <a:pt x="36636" y="114972"/>
                  </a:lnTo>
                  <a:lnTo>
                    <a:pt x="41901" y="117158"/>
                  </a:lnTo>
                  <a:lnTo>
                    <a:pt x="48043" y="118469"/>
                  </a:lnTo>
                  <a:lnTo>
                    <a:pt x="53528" y="119344"/>
                  </a:lnTo>
                  <a:lnTo>
                    <a:pt x="60109" y="119781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91"/>
            <p:cNvSpPr/>
            <p:nvPr/>
          </p:nvSpPr>
          <p:spPr>
            <a:xfrm>
              <a:off x="3492500" y="3216275"/>
              <a:ext cx="214313" cy="349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118787"/>
                  </a:moveTo>
                  <a:lnTo>
                    <a:pt x="109090" y="118787"/>
                  </a:lnTo>
                  <a:lnTo>
                    <a:pt x="111111" y="118787"/>
                  </a:lnTo>
                  <a:lnTo>
                    <a:pt x="113535" y="113939"/>
                  </a:lnTo>
                  <a:lnTo>
                    <a:pt x="115151" y="109090"/>
                  </a:lnTo>
                  <a:lnTo>
                    <a:pt x="116767" y="101818"/>
                  </a:lnTo>
                  <a:lnTo>
                    <a:pt x="118383" y="93333"/>
                  </a:lnTo>
                  <a:lnTo>
                    <a:pt x="118989" y="83636"/>
                  </a:lnTo>
                  <a:lnTo>
                    <a:pt x="119797" y="71515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47272"/>
                  </a:lnTo>
                  <a:lnTo>
                    <a:pt x="118989" y="35151"/>
                  </a:lnTo>
                  <a:lnTo>
                    <a:pt x="118383" y="25454"/>
                  </a:lnTo>
                  <a:lnTo>
                    <a:pt x="116767" y="16969"/>
                  </a:lnTo>
                  <a:lnTo>
                    <a:pt x="115151" y="8484"/>
                  </a:lnTo>
                  <a:lnTo>
                    <a:pt x="113535" y="4848"/>
                  </a:lnTo>
                  <a:lnTo>
                    <a:pt x="111111" y="0"/>
                  </a:lnTo>
                  <a:lnTo>
                    <a:pt x="109090" y="0"/>
                  </a:lnTo>
                  <a:lnTo>
                    <a:pt x="10707" y="0"/>
                  </a:lnTo>
                  <a:lnTo>
                    <a:pt x="10707" y="0"/>
                  </a:lnTo>
                  <a:lnTo>
                    <a:pt x="8686" y="0"/>
                  </a:lnTo>
                  <a:lnTo>
                    <a:pt x="6868" y="4848"/>
                  </a:lnTo>
                  <a:lnTo>
                    <a:pt x="4848" y="8484"/>
                  </a:lnTo>
                  <a:lnTo>
                    <a:pt x="3232" y="16969"/>
                  </a:lnTo>
                  <a:lnTo>
                    <a:pt x="2020" y="25454"/>
                  </a:lnTo>
                  <a:lnTo>
                    <a:pt x="808" y="35151"/>
                  </a:lnTo>
                  <a:lnTo>
                    <a:pt x="404" y="47272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404" y="71515"/>
                  </a:lnTo>
                  <a:lnTo>
                    <a:pt x="808" y="83636"/>
                  </a:lnTo>
                  <a:lnTo>
                    <a:pt x="2020" y="93333"/>
                  </a:lnTo>
                  <a:lnTo>
                    <a:pt x="3232" y="101818"/>
                  </a:lnTo>
                  <a:lnTo>
                    <a:pt x="4848" y="109090"/>
                  </a:lnTo>
                  <a:lnTo>
                    <a:pt x="6868" y="113939"/>
                  </a:lnTo>
                  <a:lnTo>
                    <a:pt x="8686" y="118787"/>
                  </a:lnTo>
                  <a:lnTo>
                    <a:pt x="10707" y="118787"/>
                  </a:lnTo>
                  <a:lnTo>
                    <a:pt x="109090" y="118787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91"/>
            <p:cNvSpPr/>
            <p:nvPr/>
          </p:nvSpPr>
          <p:spPr>
            <a:xfrm>
              <a:off x="3575050" y="3108325"/>
              <a:ext cx="49213" cy="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37" y="119136"/>
                  </a:moveTo>
                  <a:lnTo>
                    <a:pt x="60437" y="119136"/>
                  </a:lnTo>
                  <a:lnTo>
                    <a:pt x="72700" y="117410"/>
                  </a:lnTo>
                  <a:lnTo>
                    <a:pt x="82335" y="113956"/>
                  </a:lnTo>
                  <a:lnTo>
                    <a:pt x="92846" y="108776"/>
                  </a:lnTo>
                  <a:lnTo>
                    <a:pt x="101605" y="101870"/>
                  </a:lnTo>
                  <a:lnTo>
                    <a:pt x="110364" y="92374"/>
                  </a:lnTo>
                  <a:lnTo>
                    <a:pt x="115620" y="83741"/>
                  </a:lnTo>
                  <a:lnTo>
                    <a:pt x="119124" y="71654"/>
                  </a:lnTo>
                  <a:lnTo>
                    <a:pt x="119124" y="59568"/>
                  </a:lnTo>
                  <a:lnTo>
                    <a:pt x="119124" y="59568"/>
                  </a:lnTo>
                  <a:lnTo>
                    <a:pt x="119124" y="47482"/>
                  </a:lnTo>
                  <a:lnTo>
                    <a:pt x="115620" y="35395"/>
                  </a:lnTo>
                  <a:lnTo>
                    <a:pt x="110364" y="27625"/>
                  </a:lnTo>
                  <a:lnTo>
                    <a:pt x="101605" y="18992"/>
                  </a:lnTo>
                  <a:lnTo>
                    <a:pt x="92846" y="10359"/>
                  </a:lnTo>
                  <a:lnTo>
                    <a:pt x="82335" y="5179"/>
                  </a:lnTo>
                  <a:lnTo>
                    <a:pt x="72700" y="1726"/>
                  </a:lnTo>
                  <a:lnTo>
                    <a:pt x="60437" y="0"/>
                  </a:lnTo>
                  <a:lnTo>
                    <a:pt x="60437" y="0"/>
                  </a:lnTo>
                  <a:lnTo>
                    <a:pt x="48175" y="1726"/>
                  </a:lnTo>
                  <a:lnTo>
                    <a:pt x="35912" y="5179"/>
                  </a:lnTo>
                  <a:lnTo>
                    <a:pt x="25401" y="10359"/>
                  </a:lnTo>
                  <a:lnTo>
                    <a:pt x="16642" y="18992"/>
                  </a:lnTo>
                  <a:lnTo>
                    <a:pt x="10510" y="27625"/>
                  </a:lnTo>
                  <a:lnTo>
                    <a:pt x="5255" y="35395"/>
                  </a:lnTo>
                  <a:lnTo>
                    <a:pt x="1751" y="47482"/>
                  </a:lnTo>
                  <a:lnTo>
                    <a:pt x="0" y="59568"/>
                  </a:lnTo>
                  <a:lnTo>
                    <a:pt x="0" y="59568"/>
                  </a:lnTo>
                  <a:lnTo>
                    <a:pt x="1751" y="71654"/>
                  </a:lnTo>
                  <a:lnTo>
                    <a:pt x="5255" y="83741"/>
                  </a:lnTo>
                  <a:lnTo>
                    <a:pt x="10510" y="92374"/>
                  </a:lnTo>
                  <a:lnTo>
                    <a:pt x="16642" y="101870"/>
                  </a:lnTo>
                  <a:lnTo>
                    <a:pt x="25401" y="108776"/>
                  </a:lnTo>
                  <a:lnTo>
                    <a:pt x="35912" y="113956"/>
                  </a:lnTo>
                  <a:lnTo>
                    <a:pt x="48175" y="117410"/>
                  </a:lnTo>
                  <a:lnTo>
                    <a:pt x="60437" y="119136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5" name="Google Shape;1795;p91"/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929" r="38929"/>
          <a:stretch/>
        </p:blipFill>
        <p:spPr>
          <a:xfrm>
            <a:off x="3966898" y="1726772"/>
            <a:ext cx="4226742" cy="2384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6" name="Google Shape;1796;p91"/>
          <p:cNvGrpSpPr/>
          <p:nvPr/>
        </p:nvGrpSpPr>
        <p:grpSpPr>
          <a:xfrm>
            <a:off x="2995553" y="4599325"/>
            <a:ext cx="6102266" cy="1404017"/>
            <a:chOff x="2995553" y="4599325"/>
            <a:chExt cx="6102266" cy="1404017"/>
          </a:xfrm>
        </p:grpSpPr>
        <p:sp>
          <p:nvSpPr>
            <p:cNvPr id="1797" name="Google Shape;1797;p91"/>
            <p:cNvSpPr txBox="1"/>
            <p:nvPr/>
          </p:nvSpPr>
          <p:spPr>
            <a:xfrm>
              <a:off x="3685226" y="4599325"/>
              <a:ext cx="47229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Updated Rating Formula</a:t>
              </a:r>
              <a:endParaRPr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8" name="Google Shape;1798;p91"/>
            <p:cNvSpPr txBox="1"/>
            <p:nvPr/>
          </p:nvSpPr>
          <p:spPr>
            <a:xfrm>
              <a:off x="2995553" y="5149262"/>
              <a:ext cx="6102266" cy="854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8B90A2"/>
                  </a:solidFill>
                  <a:latin typeface="Open Sans"/>
                  <a:ea typeface="Open Sans"/>
                  <a:cs typeface="Open Sans"/>
                  <a:sym typeface="Open Sans"/>
                </a:rPr>
                <a:t>K = “Sensitivity”</a:t>
              </a:r>
              <a:endParaRPr sz="1100" dirty="0">
                <a:solidFill>
                  <a:srgbClr val="8B90A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9" name="Google Shape;1799;p91"/>
            <p:cNvSpPr/>
            <p:nvPr/>
          </p:nvSpPr>
          <p:spPr>
            <a:xfrm>
              <a:off x="5858426" y="5058726"/>
              <a:ext cx="376518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16EE6C7-2F96-4777-83AE-52A7990D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11" y="3136870"/>
            <a:ext cx="3392775" cy="662729"/>
          </a:xfrm>
          <a:prstGeom prst="rect">
            <a:avLst/>
          </a:prstGeom>
          <a:noFill/>
          <a:ln>
            <a:solidFill>
              <a:srgbClr val="3131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571F877-3F95-43F9-A110-6442585C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62" y="1985032"/>
            <a:ext cx="2146518" cy="933898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08;p21">
            <a:extLst>
              <a:ext uri="{FF2B5EF4-FFF2-40B4-BE49-F238E27FC236}">
                <a16:creationId xmlns:a16="http://schemas.microsoft.com/office/drawing/2014/main" id="{14B99936-FE0A-4F92-A4F6-B39AB57196CA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12524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2663;p107">
            <a:extLst>
              <a:ext uri="{FF2B5EF4-FFF2-40B4-BE49-F238E27FC236}">
                <a16:creationId xmlns:a16="http://schemas.microsoft.com/office/drawing/2014/main" id="{D3B47D4B-0508-4851-ADDB-E125719BED80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1" b="231"/>
          <a:stretch/>
        </p:blipFill>
        <p:spPr>
          <a:xfrm>
            <a:off x="0" y="0"/>
            <a:ext cx="12192000" cy="2361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3" name="Google Shape;1563;p83"/>
          <p:cNvGrpSpPr/>
          <p:nvPr/>
        </p:nvGrpSpPr>
        <p:grpSpPr>
          <a:xfrm>
            <a:off x="998646" y="1524000"/>
            <a:ext cx="2206372" cy="4628405"/>
            <a:chOff x="2965450" y="3001963"/>
            <a:chExt cx="1266825" cy="2657475"/>
          </a:xfrm>
        </p:grpSpPr>
        <p:sp>
          <p:nvSpPr>
            <p:cNvPr id="1564" name="Google Shape;1564;p83"/>
            <p:cNvSpPr/>
            <p:nvPr/>
          </p:nvSpPr>
          <p:spPr>
            <a:xfrm>
              <a:off x="2965450" y="3001963"/>
              <a:ext cx="1266825" cy="2657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823" y="119983"/>
                  </a:moveTo>
                  <a:lnTo>
                    <a:pt x="18823" y="119983"/>
                  </a:lnTo>
                  <a:lnTo>
                    <a:pt x="17868" y="119951"/>
                  </a:lnTo>
                  <a:lnTo>
                    <a:pt x="16913" y="119918"/>
                  </a:lnTo>
                  <a:lnTo>
                    <a:pt x="15993" y="119886"/>
                  </a:lnTo>
                  <a:lnTo>
                    <a:pt x="15038" y="119788"/>
                  </a:lnTo>
                  <a:lnTo>
                    <a:pt x="14117" y="119691"/>
                  </a:lnTo>
                  <a:lnTo>
                    <a:pt x="13231" y="119561"/>
                  </a:lnTo>
                  <a:lnTo>
                    <a:pt x="12344" y="119431"/>
                  </a:lnTo>
                  <a:lnTo>
                    <a:pt x="11560" y="119284"/>
                  </a:lnTo>
                  <a:lnTo>
                    <a:pt x="10673" y="119089"/>
                  </a:lnTo>
                  <a:lnTo>
                    <a:pt x="9855" y="118894"/>
                  </a:lnTo>
                  <a:lnTo>
                    <a:pt x="9070" y="118667"/>
                  </a:lnTo>
                  <a:lnTo>
                    <a:pt x="8320" y="118439"/>
                  </a:lnTo>
                  <a:lnTo>
                    <a:pt x="7570" y="118196"/>
                  </a:lnTo>
                  <a:lnTo>
                    <a:pt x="6854" y="117936"/>
                  </a:lnTo>
                  <a:lnTo>
                    <a:pt x="6172" y="117643"/>
                  </a:lnTo>
                  <a:lnTo>
                    <a:pt x="5558" y="117351"/>
                  </a:lnTo>
                  <a:lnTo>
                    <a:pt x="4876" y="117042"/>
                  </a:lnTo>
                  <a:lnTo>
                    <a:pt x="4364" y="116717"/>
                  </a:lnTo>
                  <a:lnTo>
                    <a:pt x="3751" y="116359"/>
                  </a:lnTo>
                  <a:lnTo>
                    <a:pt x="3205" y="116018"/>
                  </a:lnTo>
                  <a:lnTo>
                    <a:pt x="2728" y="115660"/>
                  </a:lnTo>
                  <a:lnTo>
                    <a:pt x="2284" y="115270"/>
                  </a:lnTo>
                  <a:lnTo>
                    <a:pt x="1875" y="114897"/>
                  </a:lnTo>
                  <a:lnTo>
                    <a:pt x="1534" y="114507"/>
                  </a:lnTo>
                  <a:lnTo>
                    <a:pt x="1125" y="114084"/>
                  </a:lnTo>
                  <a:lnTo>
                    <a:pt x="852" y="113678"/>
                  </a:lnTo>
                  <a:lnTo>
                    <a:pt x="579" y="113255"/>
                  </a:lnTo>
                  <a:lnTo>
                    <a:pt x="375" y="112800"/>
                  </a:lnTo>
                  <a:lnTo>
                    <a:pt x="272" y="112361"/>
                  </a:lnTo>
                  <a:lnTo>
                    <a:pt x="136" y="111906"/>
                  </a:lnTo>
                  <a:lnTo>
                    <a:pt x="68" y="111468"/>
                  </a:lnTo>
                  <a:lnTo>
                    <a:pt x="0" y="111013"/>
                  </a:lnTo>
                  <a:lnTo>
                    <a:pt x="0" y="8970"/>
                  </a:lnTo>
                  <a:lnTo>
                    <a:pt x="0" y="8970"/>
                  </a:lnTo>
                  <a:lnTo>
                    <a:pt x="68" y="8499"/>
                  </a:lnTo>
                  <a:lnTo>
                    <a:pt x="136" y="8044"/>
                  </a:lnTo>
                  <a:lnTo>
                    <a:pt x="272" y="7605"/>
                  </a:lnTo>
                  <a:lnTo>
                    <a:pt x="375" y="7183"/>
                  </a:lnTo>
                  <a:lnTo>
                    <a:pt x="579" y="6728"/>
                  </a:lnTo>
                  <a:lnTo>
                    <a:pt x="852" y="6321"/>
                  </a:lnTo>
                  <a:lnTo>
                    <a:pt x="1125" y="5899"/>
                  </a:lnTo>
                  <a:lnTo>
                    <a:pt x="1534" y="5492"/>
                  </a:lnTo>
                  <a:lnTo>
                    <a:pt x="1875" y="5102"/>
                  </a:lnTo>
                  <a:lnTo>
                    <a:pt x="2284" y="4712"/>
                  </a:lnTo>
                  <a:lnTo>
                    <a:pt x="2728" y="4339"/>
                  </a:lnTo>
                  <a:lnTo>
                    <a:pt x="3205" y="3981"/>
                  </a:lnTo>
                  <a:lnTo>
                    <a:pt x="3751" y="3624"/>
                  </a:lnTo>
                  <a:lnTo>
                    <a:pt x="4364" y="3266"/>
                  </a:lnTo>
                  <a:lnTo>
                    <a:pt x="4876" y="2957"/>
                  </a:lnTo>
                  <a:lnTo>
                    <a:pt x="5558" y="2632"/>
                  </a:lnTo>
                  <a:lnTo>
                    <a:pt x="6172" y="2340"/>
                  </a:lnTo>
                  <a:lnTo>
                    <a:pt x="6854" y="2063"/>
                  </a:lnTo>
                  <a:lnTo>
                    <a:pt x="7570" y="1803"/>
                  </a:lnTo>
                  <a:lnTo>
                    <a:pt x="8320" y="1543"/>
                  </a:lnTo>
                  <a:lnTo>
                    <a:pt x="9070" y="1316"/>
                  </a:lnTo>
                  <a:lnTo>
                    <a:pt x="9855" y="1088"/>
                  </a:lnTo>
                  <a:lnTo>
                    <a:pt x="10673" y="910"/>
                  </a:lnTo>
                  <a:lnTo>
                    <a:pt x="11560" y="715"/>
                  </a:lnTo>
                  <a:lnTo>
                    <a:pt x="12344" y="552"/>
                  </a:lnTo>
                  <a:lnTo>
                    <a:pt x="13231" y="422"/>
                  </a:lnTo>
                  <a:lnTo>
                    <a:pt x="14117" y="292"/>
                  </a:lnTo>
                  <a:lnTo>
                    <a:pt x="15038" y="195"/>
                  </a:lnTo>
                  <a:lnTo>
                    <a:pt x="15993" y="97"/>
                  </a:lnTo>
                  <a:lnTo>
                    <a:pt x="16913" y="65"/>
                  </a:lnTo>
                  <a:lnTo>
                    <a:pt x="17868" y="0"/>
                  </a:lnTo>
                  <a:lnTo>
                    <a:pt x="18823" y="0"/>
                  </a:lnTo>
                  <a:lnTo>
                    <a:pt x="101142" y="0"/>
                  </a:lnTo>
                  <a:lnTo>
                    <a:pt x="101142" y="0"/>
                  </a:lnTo>
                  <a:lnTo>
                    <a:pt x="102131" y="0"/>
                  </a:lnTo>
                  <a:lnTo>
                    <a:pt x="103086" y="65"/>
                  </a:lnTo>
                  <a:lnTo>
                    <a:pt x="104040" y="97"/>
                  </a:lnTo>
                  <a:lnTo>
                    <a:pt x="104961" y="195"/>
                  </a:lnTo>
                  <a:lnTo>
                    <a:pt x="105848" y="292"/>
                  </a:lnTo>
                  <a:lnTo>
                    <a:pt x="106734" y="422"/>
                  </a:lnTo>
                  <a:lnTo>
                    <a:pt x="107587" y="552"/>
                  </a:lnTo>
                  <a:lnTo>
                    <a:pt x="108473" y="715"/>
                  </a:lnTo>
                  <a:lnTo>
                    <a:pt x="109258" y="910"/>
                  </a:lnTo>
                  <a:lnTo>
                    <a:pt x="110076" y="1088"/>
                  </a:lnTo>
                  <a:lnTo>
                    <a:pt x="110895" y="1316"/>
                  </a:lnTo>
                  <a:lnTo>
                    <a:pt x="111611" y="1543"/>
                  </a:lnTo>
                  <a:lnTo>
                    <a:pt x="112361" y="1803"/>
                  </a:lnTo>
                  <a:lnTo>
                    <a:pt x="113111" y="2063"/>
                  </a:lnTo>
                  <a:lnTo>
                    <a:pt x="113759" y="2340"/>
                  </a:lnTo>
                  <a:lnTo>
                    <a:pt x="114441" y="2632"/>
                  </a:lnTo>
                  <a:lnTo>
                    <a:pt x="115055" y="2957"/>
                  </a:lnTo>
                  <a:lnTo>
                    <a:pt x="115669" y="3266"/>
                  </a:lnTo>
                  <a:lnTo>
                    <a:pt x="116180" y="3624"/>
                  </a:lnTo>
                  <a:lnTo>
                    <a:pt x="116726" y="3981"/>
                  </a:lnTo>
                  <a:lnTo>
                    <a:pt x="117203" y="4339"/>
                  </a:lnTo>
                  <a:lnTo>
                    <a:pt x="117681" y="4712"/>
                  </a:lnTo>
                  <a:lnTo>
                    <a:pt x="118056" y="5102"/>
                  </a:lnTo>
                  <a:lnTo>
                    <a:pt x="118465" y="5492"/>
                  </a:lnTo>
                  <a:lnTo>
                    <a:pt x="118806" y="5899"/>
                  </a:lnTo>
                  <a:lnTo>
                    <a:pt x="119079" y="6321"/>
                  </a:lnTo>
                  <a:lnTo>
                    <a:pt x="119352" y="6728"/>
                  </a:lnTo>
                  <a:lnTo>
                    <a:pt x="119556" y="7183"/>
                  </a:lnTo>
                  <a:lnTo>
                    <a:pt x="119761" y="7605"/>
                  </a:lnTo>
                  <a:lnTo>
                    <a:pt x="119897" y="8044"/>
                  </a:lnTo>
                  <a:lnTo>
                    <a:pt x="119965" y="8499"/>
                  </a:lnTo>
                  <a:lnTo>
                    <a:pt x="119965" y="8970"/>
                  </a:lnTo>
                  <a:lnTo>
                    <a:pt x="119965" y="111013"/>
                  </a:lnTo>
                  <a:lnTo>
                    <a:pt x="119965" y="111013"/>
                  </a:lnTo>
                  <a:lnTo>
                    <a:pt x="119965" y="111468"/>
                  </a:lnTo>
                  <a:lnTo>
                    <a:pt x="119897" y="111906"/>
                  </a:lnTo>
                  <a:lnTo>
                    <a:pt x="119761" y="112361"/>
                  </a:lnTo>
                  <a:lnTo>
                    <a:pt x="119556" y="112800"/>
                  </a:lnTo>
                  <a:lnTo>
                    <a:pt x="119352" y="113255"/>
                  </a:lnTo>
                  <a:lnTo>
                    <a:pt x="119079" y="113678"/>
                  </a:lnTo>
                  <a:lnTo>
                    <a:pt x="118806" y="114084"/>
                  </a:lnTo>
                  <a:lnTo>
                    <a:pt x="118465" y="114507"/>
                  </a:lnTo>
                  <a:lnTo>
                    <a:pt x="118056" y="114897"/>
                  </a:lnTo>
                  <a:lnTo>
                    <a:pt x="117681" y="115270"/>
                  </a:lnTo>
                  <a:lnTo>
                    <a:pt x="117203" y="115660"/>
                  </a:lnTo>
                  <a:lnTo>
                    <a:pt x="116726" y="116018"/>
                  </a:lnTo>
                  <a:lnTo>
                    <a:pt x="116180" y="116359"/>
                  </a:lnTo>
                  <a:lnTo>
                    <a:pt x="115669" y="116717"/>
                  </a:lnTo>
                  <a:lnTo>
                    <a:pt x="115055" y="117042"/>
                  </a:lnTo>
                  <a:lnTo>
                    <a:pt x="114441" y="117351"/>
                  </a:lnTo>
                  <a:lnTo>
                    <a:pt x="113759" y="117643"/>
                  </a:lnTo>
                  <a:lnTo>
                    <a:pt x="113111" y="117936"/>
                  </a:lnTo>
                  <a:lnTo>
                    <a:pt x="112361" y="118196"/>
                  </a:lnTo>
                  <a:lnTo>
                    <a:pt x="111611" y="118439"/>
                  </a:lnTo>
                  <a:lnTo>
                    <a:pt x="110895" y="118667"/>
                  </a:lnTo>
                  <a:lnTo>
                    <a:pt x="110076" y="118894"/>
                  </a:lnTo>
                  <a:lnTo>
                    <a:pt x="109258" y="119089"/>
                  </a:lnTo>
                  <a:lnTo>
                    <a:pt x="108473" y="119284"/>
                  </a:lnTo>
                  <a:lnTo>
                    <a:pt x="107587" y="119431"/>
                  </a:lnTo>
                  <a:lnTo>
                    <a:pt x="106734" y="119561"/>
                  </a:lnTo>
                  <a:lnTo>
                    <a:pt x="105848" y="119691"/>
                  </a:lnTo>
                  <a:lnTo>
                    <a:pt x="104961" y="119788"/>
                  </a:lnTo>
                  <a:lnTo>
                    <a:pt x="104040" y="119886"/>
                  </a:lnTo>
                  <a:lnTo>
                    <a:pt x="103086" y="119918"/>
                  </a:lnTo>
                  <a:lnTo>
                    <a:pt x="102131" y="119951"/>
                  </a:lnTo>
                  <a:lnTo>
                    <a:pt x="101142" y="119983"/>
                  </a:lnTo>
                  <a:lnTo>
                    <a:pt x="18823" y="119983"/>
                  </a:lnTo>
                </a:path>
              </a:pathLst>
            </a:custGeom>
            <a:solidFill>
              <a:srgbClr val="F1F2F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83"/>
            <p:cNvSpPr/>
            <p:nvPr/>
          </p:nvSpPr>
          <p:spPr>
            <a:xfrm>
              <a:off x="3057525" y="3378200"/>
              <a:ext cx="1082675" cy="19192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77"/>
                  </a:moveTo>
                  <a:lnTo>
                    <a:pt x="0" y="0"/>
                  </a:lnTo>
                  <a:lnTo>
                    <a:pt x="119960" y="0"/>
                  </a:lnTo>
                  <a:lnTo>
                    <a:pt x="119960" y="119977"/>
                  </a:lnTo>
                  <a:lnTo>
                    <a:pt x="0" y="119977"/>
                  </a:lnTo>
                </a:path>
              </a:pathLst>
            </a:custGeom>
            <a:solidFill>
              <a:srgbClr val="5859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83"/>
            <p:cNvSpPr/>
            <p:nvPr/>
          </p:nvSpPr>
          <p:spPr>
            <a:xfrm>
              <a:off x="3500438" y="5391150"/>
              <a:ext cx="196850" cy="1968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09" y="119781"/>
                  </a:moveTo>
                  <a:lnTo>
                    <a:pt x="60109" y="119781"/>
                  </a:lnTo>
                  <a:lnTo>
                    <a:pt x="66032" y="119344"/>
                  </a:lnTo>
                  <a:lnTo>
                    <a:pt x="72175" y="118469"/>
                  </a:lnTo>
                  <a:lnTo>
                    <a:pt x="77879" y="117158"/>
                  </a:lnTo>
                  <a:lnTo>
                    <a:pt x="83363" y="114972"/>
                  </a:lnTo>
                  <a:lnTo>
                    <a:pt x="88628" y="112349"/>
                  </a:lnTo>
                  <a:lnTo>
                    <a:pt x="93235" y="109508"/>
                  </a:lnTo>
                  <a:lnTo>
                    <a:pt x="98062" y="106010"/>
                  </a:lnTo>
                  <a:lnTo>
                    <a:pt x="102449" y="102076"/>
                  </a:lnTo>
                  <a:lnTo>
                    <a:pt x="106398" y="97704"/>
                  </a:lnTo>
                  <a:lnTo>
                    <a:pt x="109689" y="93551"/>
                  </a:lnTo>
                  <a:lnTo>
                    <a:pt x="112760" y="88306"/>
                  </a:lnTo>
                  <a:lnTo>
                    <a:pt x="115393" y="83060"/>
                  </a:lnTo>
                  <a:lnTo>
                    <a:pt x="117148" y="77595"/>
                  </a:lnTo>
                  <a:lnTo>
                    <a:pt x="118903" y="71912"/>
                  </a:lnTo>
                  <a:lnTo>
                    <a:pt x="119780" y="65792"/>
                  </a:lnTo>
                  <a:lnTo>
                    <a:pt x="119780" y="59890"/>
                  </a:lnTo>
                  <a:lnTo>
                    <a:pt x="119780" y="59890"/>
                  </a:lnTo>
                  <a:lnTo>
                    <a:pt x="119780" y="53770"/>
                  </a:lnTo>
                  <a:lnTo>
                    <a:pt x="118903" y="47868"/>
                  </a:lnTo>
                  <a:lnTo>
                    <a:pt x="117148" y="42185"/>
                  </a:lnTo>
                  <a:lnTo>
                    <a:pt x="115393" y="36721"/>
                  </a:lnTo>
                  <a:lnTo>
                    <a:pt x="112760" y="31475"/>
                  </a:lnTo>
                  <a:lnTo>
                    <a:pt x="109689" y="26229"/>
                  </a:lnTo>
                  <a:lnTo>
                    <a:pt x="106398" y="22076"/>
                  </a:lnTo>
                  <a:lnTo>
                    <a:pt x="102449" y="17704"/>
                  </a:lnTo>
                  <a:lnTo>
                    <a:pt x="98062" y="13770"/>
                  </a:lnTo>
                  <a:lnTo>
                    <a:pt x="93235" y="10273"/>
                  </a:lnTo>
                  <a:lnTo>
                    <a:pt x="88628" y="7431"/>
                  </a:lnTo>
                  <a:lnTo>
                    <a:pt x="83363" y="4808"/>
                  </a:lnTo>
                  <a:lnTo>
                    <a:pt x="77879" y="3060"/>
                  </a:lnTo>
                  <a:lnTo>
                    <a:pt x="72175" y="1311"/>
                  </a:lnTo>
                  <a:lnTo>
                    <a:pt x="66032" y="437"/>
                  </a:lnTo>
                  <a:lnTo>
                    <a:pt x="60109" y="0"/>
                  </a:lnTo>
                  <a:lnTo>
                    <a:pt x="60109" y="0"/>
                  </a:lnTo>
                  <a:lnTo>
                    <a:pt x="53528" y="437"/>
                  </a:lnTo>
                  <a:lnTo>
                    <a:pt x="48043" y="1311"/>
                  </a:lnTo>
                  <a:lnTo>
                    <a:pt x="41901" y="3060"/>
                  </a:lnTo>
                  <a:lnTo>
                    <a:pt x="36636" y="4808"/>
                  </a:lnTo>
                  <a:lnTo>
                    <a:pt x="31151" y="7431"/>
                  </a:lnTo>
                  <a:lnTo>
                    <a:pt x="26325" y="10273"/>
                  </a:lnTo>
                  <a:lnTo>
                    <a:pt x="21499" y="13770"/>
                  </a:lnTo>
                  <a:lnTo>
                    <a:pt x="17769" y="17704"/>
                  </a:lnTo>
                  <a:lnTo>
                    <a:pt x="13820" y="22076"/>
                  </a:lnTo>
                  <a:lnTo>
                    <a:pt x="10310" y="26229"/>
                  </a:lnTo>
                  <a:lnTo>
                    <a:pt x="7239" y="31475"/>
                  </a:lnTo>
                  <a:lnTo>
                    <a:pt x="4606" y="36721"/>
                  </a:lnTo>
                  <a:lnTo>
                    <a:pt x="2632" y="42185"/>
                  </a:lnTo>
                  <a:lnTo>
                    <a:pt x="1316" y="47868"/>
                  </a:lnTo>
                  <a:lnTo>
                    <a:pt x="438" y="53770"/>
                  </a:lnTo>
                  <a:lnTo>
                    <a:pt x="0" y="59890"/>
                  </a:lnTo>
                  <a:lnTo>
                    <a:pt x="0" y="59890"/>
                  </a:lnTo>
                  <a:lnTo>
                    <a:pt x="438" y="65792"/>
                  </a:lnTo>
                  <a:lnTo>
                    <a:pt x="1316" y="71912"/>
                  </a:lnTo>
                  <a:lnTo>
                    <a:pt x="2632" y="77595"/>
                  </a:lnTo>
                  <a:lnTo>
                    <a:pt x="4606" y="83060"/>
                  </a:lnTo>
                  <a:lnTo>
                    <a:pt x="7239" y="88306"/>
                  </a:lnTo>
                  <a:lnTo>
                    <a:pt x="10310" y="93551"/>
                  </a:lnTo>
                  <a:lnTo>
                    <a:pt x="13820" y="97704"/>
                  </a:lnTo>
                  <a:lnTo>
                    <a:pt x="17769" y="102076"/>
                  </a:lnTo>
                  <a:lnTo>
                    <a:pt x="21499" y="106010"/>
                  </a:lnTo>
                  <a:lnTo>
                    <a:pt x="26325" y="109508"/>
                  </a:lnTo>
                  <a:lnTo>
                    <a:pt x="31151" y="112349"/>
                  </a:lnTo>
                  <a:lnTo>
                    <a:pt x="36636" y="114972"/>
                  </a:lnTo>
                  <a:lnTo>
                    <a:pt x="41901" y="117158"/>
                  </a:lnTo>
                  <a:lnTo>
                    <a:pt x="48043" y="118469"/>
                  </a:lnTo>
                  <a:lnTo>
                    <a:pt x="53528" y="119344"/>
                  </a:lnTo>
                  <a:lnTo>
                    <a:pt x="60109" y="119781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83"/>
            <p:cNvSpPr/>
            <p:nvPr/>
          </p:nvSpPr>
          <p:spPr>
            <a:xfrm>
              <a:off x="3492500" y="3216275"/>
              <a:ext cx="214313" cy="349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118787"/>
                  </a:moveTo>
                  <a:lnTo>
                    <a:pt x="109090" y="118787"/>
                  </a:lnTo>
                  <a:lnTo>
                    <a:pt x="111111" y="118787"/>
                  </a:lnTo>
                  <a:lnTo>
                    <a:pt x="113535" y="113939"/>
                  </a:lnTo>
                  <a:lnTo>
                    <a:pt x="115151" y="109090"/>
                  </a:lnTo>
                  <a:lnTo>
                    <a:pt x="116767" y="101818"/>
                  </a:lnTo>
                  <a:lnTo>
                    <a:pt x="118383" y="93333"/>
                  </a:lnTo>
                  <a:lnTo>
                    <a:pt x="118989" y="83636"/>
                  </a:lnTo>
                  <a:lnTo>
                    <a:pt x="119797" y="71515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47272"/>
                  </a:lnTo>
                  <a:lnTo>
                    <a:pt x="118989" y="35151"/>
                  </a:lnTo>
                  <a:lnTo>
                    <a:pt x="118383" y="25454"/>
                  </a:lnTo>
                  <a:lnTo>
                    <a:pt x="116767" y="16969"/>
                  </a:lnTo>
                  <a:lnTo>
                    <a:pt x="115151" y="8484"/>
                  </a:lnTo>
                  <a:lnTo>
                    <a:pt x="113535" y="4848"/>
                  </a:lnTo>
                  <a:lnTo>
                    <a:pt x="111111" y="0"/>
                  </a:lnTo>
                  <a:lnTo>
                    <a:pt x="109090" y="0"/>
                  </a:lnTo>
                  <a:lnTo>
                    <a:pt x="10707" y="0"/>
                  </a:lnTo>
                  <a:lnTo>
                    <a:pt x="10707" y="0"/>
                  </a:lnTo>
                  <a:lnTo>
                    <a:pt x="8686" y="0"/>
                  </a:lnTo>
                  <a:lnTo>
                    <a:pt x="6868" y="4848"/>
                  </a:lnTo>
                  <a:lnTo>
                    <a:pt x="4848" y="8484"/>
                  </a:lnTo>
                  <a:lnTo>
                    <a:pt x="3232" y="16969"/>
                  </a:lnTo>
                  <a:lnTo>
                    <a:pt x="2020" y="25454"/>
                  </a:lnTo>
                  <a:lnTo>
                    <a:pt x="808" y="35151"/>
                  </a:lnTo>
                  <a:lnTo>
                    <a:pt x="404" y="47272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404" y="71515"/>
                  </a:lnTo>
                  <a:lnTo>
                    <a:pt x="808" y="83636"/>
                  </a:lnTo>
                  <a:lnTo>
                    <a:pt x="2020" y="93333"/>
                  </a:lnTo>
                  <a:lnTo>
                    <a:pt x="3232" y="101818"/>
                  </a:lnTo>
                  <a:lnTo>
                    <a:pt x="4848" y="109090"/>
                  </a:lnTo>
                  <a:lnTo>
                    <a:pt x="6868" y="113939"/>
                  </a:lnTo>
                  <a:lnTo>
                    <a:pt x="8686" y="118787"/>
                  </a:lnTo>
                  <a:lnTo>
                    <a:pt x="10707" y="118787"/>
                  </a:lnTo>
                  <a:lnTo>
                    <a:pt x="109090" y="118787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83"/>
            <p:cNvSpPr/>
            <p:nvPr/>
          </p:nvSpPr>
          <p:spPr>
            <a:xfrm>
              <a:off x="3575050" y="3108325"/>
              <a:ext cx="49213" cy="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37" y="119136"/>
                  </a:moveTo>
                  <a:lnTo>
                    <a:pt x="60437" y="119136"/>
                  </a:lnTo>
                  <a:lnTo>
                    <a:pt x="72700" y="117410"/>
                  </a:lnTo>
                  <a:lnTo>
                    <a:pt x="82335" y="113956"/>
                  </a:lnTo>
                  <a:lnTo>
                    <a:pt x="92846" y="108776"/>
                  </a:lnTo>
                  <a:lnTo>
                    <a:pt x="101605" y="101870"/>
                  </a:lnTo>
                  <a:lnTo>
                    <a:pt x="110364" y="92374"/>
                  </a:lnTo>
                  <a:lnTo>
                    <a:pt x="115620" y="83741"/>
                  </a:lnTo>
                  <a:lnTo>
                    <a:pt x="119124" y="71654"/>
                  </a:lnTo>
                  <a:lnTo>
                    <a:pt x="119124" y="59568"/>
                  </a:lnTo>
                  <a:lnTo>
                    <a:pt x="119124" y="59568"/>
                  </a:lnTo>
                  <a:lnTo>
                    <a:pt x="119124" y="47482"/>
                  </a:lnTo>
                  <a:lnTo>
                    <a:pt x="115620" y="35395"/>
                  </a:lnTo>
                  <a:lnTo>
                    <a:pt x="110364" y="27625"/>
                  </a:lnTo>
                  <a:lnTo>
                    <a:pt x="101605" y="18992"/>
                  </a:lnTo>
                  <a:lnTo>
                    <a:pt x="92846" y="10359"/>
                  </a:lnTo>
                  <a:lnTo>
                    <a:pt x="82335" y="5179"/>
                  </a:lnTo>
                  <a:lnTo>
                    <a:pt x="72700" y="1726"/>
                  </a:lnTo>
                  <a:lnTo>
                    <a:pt x="60437" y="0"/>
                  </a:lnTo>
                  <a:lnTo>
                    <a:pt x="60437" y="0"/>
                  </a:lnTo>
                  <a:lnTo>
                    <a:pt x="48175" y="1726"/>
                  </a:lnTo>
                  <a:lnTo>
                    <a:pt x="35912" y="5179"/>
                  </a:lnTo>
                  <a:lnTo>
                    <a:pt x="25401" y="10359"/>
                  </a:lnTo>
                  <a:lnTo>
                    <a:pt x="16642" y="18992"/>
                  </a:lnTo>
                  <a:lnTo>
                    <a:pt x="10510" y="27625"/>
                  </a:lnTo>
                  <a:lnTo>
                    <a:pt x="5255" y="35395"/>
                  </a:lnTo>
                  <a:lnTo>
                    <a:pt x="1751" y="47482"/>
                  </a:lnTo>
                  <a:lnTo>
                    <a:pt x="0" y="59568"/>
                  </a:lnTo>
                  <a:lnTo>
                    <a:pt x="0" y="59568"/>
                  </a:lnTo>
                  <a:lnTo>
                    <a:pt x="1751" y="71654"/>
                  </a:lnTo>
                  <a:lnTo>
                    <a:pt x="5255" y="83741"/>
                  </a:lnTo>
                  <a:lnTo>
                    <a:pt x="10510" y="92374"/>
                  </a:lnTo>
                  <a:lnTo>
                    <a:pt x="16642" y="101870"/>
                  </a:lnTo>
                  <a:lnTo>
                    <a:pt x="25401" y="108776"/>
                  </a:lnTo>
                  <a:lnTo>
                    <a:pt x="35912" y="113956"/>
                  </a:lnTo>
                  <a:lnTo>
                    <a:pt x="48175" y="117410"/>
                  </a:lnTo>
                  <a:lnTo>
                    <a:pt x="60437" y="119136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9" name="Google Shape;1569;p83"/>
          <p:cNvPicPr preferRelativeResize="0"/>
          <p:nvPr/>
        </p:nvPicPr>
        <p:blipFill rotWithShape="1">
          <a:blip r:embed="rId5"/>
          <a:srcRect l="31328" r="31328"/>
          <a:stretch/>
        </p:blipFill>
        <p:spPr>
          <a:xfrm>
            <a:off x="1159009" y="2179275"/>
            <a:ext cx="1885646" cy="3342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584" name="Google Shape;1584;p83"/>
          <p:cNvGrpSpPr/>
          <p:nvPr/>
        </p:nvGrpSpPr>
        <p:grpSpPr>
          <a:xfrm>
            <a:off x="8959509" y="1524000"/>
            <a:ext cx="2206372" cy="4628405"/>
            <a:chOff x="2965450" y="3001963"/>
            <a:chExt cx="1266825" cy="2657475"/>
          </a:xfrm>
        </p:grpSpPr>
        <p:sp>
          <p:nvSpPr>
            <p:cNvPr id="1585" name="Google Shape;1585;p83"/>
            <p:cNvSpPr/>
            <p:nvPr/>
          </p:nvSpPr>
          <p:spPr>
            <a:xfrm>
              <a:off x="2965450" y="3001963"/>
              <a:ext cx="1266825" cy="2657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823" y="119983"/>
                  </a:moveTo>
                  <a:lnTo>
                    <a:pt x="18823" y="119983"/>
                  </a:lnTo>
                  <a:lnTo>
                    <a:pt x="17868" y="119951"/>
                  </a:lnTo>
                  <a:lnTo>
                    <a:pt x="16913" y="119918"/>
                  </a:lnTo>
                  <a:lnTo>
                    <a:pt x="15993" y="119886"/>
                  </a:lnTo>
                  <a:lnTo>
                    <a:pt x="15038" y="119788"/>
                  </a:lnTo>
                  <a:lnTo>
                    <a:pt x="14117" y="119691"/>
                  </a:lnTo>
                  <a:lnTo>
                    <a:pt x="13231" y="119561"/>
                  </a:lnTo>
                  <a:lnTo>
                    <a:pt x="12344" y="119431"/>
                  </a:lnTo>
                  <a:lnTo>
                    <a:pt x="11560" y="119284"/>
                  </a:lnTo>
                  <a:lnTo>
                    <a:pt x="10673" y="119089"/>
                  </a:lnTo>
                  <a:lnTo>
                    <a:pt x="9855" y="118894"/>
                  </a:lnTo>
                  <a:lnTo>
                    <a:pt x="9070" y="118667"/>
                  </a:lnTo>
                  <a:lnTo>
                    <a:pt x="8320" y="118439"/>
                  </a:lnTo>
                  <a:lnTo>
                    <a:pt x="7570" y="118196"/>
                  </a:lnTo>
                  <a:lnTo>
                    <a:pt x="6854" y="117936"/>
                  </a:lnTo>
                  <a:lnTo>
                    <a:pt x="6172" y="117643"/>
                  </a:lnTo>
                  <a:lnTo>
                    <a:pt x="5558" y="117351"/>
                  </a:lnTo>
                  <a:lnTo>
                    <a:pt x="4876" y="117042"/>
                  </a:lnTo>
                  <a:lnTo>
                    <a:pt x="4364" y="116717"/>
                  </a:lnTo>
                  <a:lnTo>
                    <a:pt x="3751" y="116359"/>
                  </a:lnTo>
                  <a:lnTo>
                    <a:pt x="3205" y="116018"/>
                  </a:lnTo>
                  <a:lnTo>
                    <a:pt x="2728" y="115660"/>
                  </a:lnTo>
                  <a:lnTo>
                    <a:pt x="2284" y="115270"/>
                  </a:lnTo>
                  <a:lnTo>
                    <a:pt x="1875" y="114897"/>
                  </a:lnTo>
                  <a:lnTo>
                    <a:pt x="1534" y="114507"/>
                  </a:lnTo>
                  <a:lnTo>
                    <a:pt x="1125" y="114084"/>
                  </a:lnTo>
                  <a:lnTo>
                    <a:pt x="852" y="113678"/>
                  </a:lnTo>
                  <a:lnTo>
                    <a:pt x="579" y="113255"/>
                  </a:lnTo>
                  <a:lnTo>
                    <a:pt x="375" y="112800"/>
                  </a:lnTo>
                  <a:lnTo>
                    <a:pt x="272" y="112361"/>
                  </a:lnTo>
                  <a:lnTo>
                    <a:pt x="136" y="111906"/>
                  </a:lnTo>
                  <a:lnTo>
                    <a:pt x="68" y="111468"/>
                  </a:lnTo>
                  <a:lnTo>
                    <a:pt x="0" y="111013"/>
                  </a:lnTo>
                  <a:lnTo>
                    <a:pt x="0" y="8970"/>
                  </a:lnTo>
                  <a:lnTo>
                    <a:pt x="0" y="8970"/>
                  </a:lnTo>
                  <a:lnTo>
                    <a:pt x="68" y="8499"/>
                  </a:lnTo>
                  <a:lnTo>
                    <a:pt x="136" y="8044"/>
                  </a:lnTo>
                  <a:lnTo>
                    <a:pt x="272" y="7605"/>
                  </a:lnTo>
                  <a:lnTo>
                    <a:pt x="375" y="7183"/>
                  </a:lnTo>
                  <a:lnTo>
                    <a:pt x="579" y="6728"/>
                  </a:lnTo>
                  <a:lnTo>
                    <a:pt x="852" y="6321"/>
                  </a:lnTo>
                  <a:lnTo>
                    <a:pt x="1125" y="5899"/>
                  </a:lnTo>
                  <a:lnTo>
                    <a:pt x="1534" y="5492"/>
                  </a:lnTo>
                  <a:lnTo>
                    <a:pt x="1875" y="5102"/>
                  </a:lnTo>
                  <a:lnTo>
                    <a:pt x="2284" y="4712"/>
                  </a:lnTo>
                  <a:lnTo>
                    <a:pt x="2728" y="4339"/>
                  </a:lnTo>
                  <a:lnTo>
                    <a:pt x="3205" y="3981"/>
                  </a:lnTo>
                  <a:lnTo>
                    <a:pt x="3751" y="3624"/>
                  </a:lnTo>
                  <a:lnTo>
                    <a:pt x="4364" y="3266"/>
                  </a:lnTo>
                  <a:lnTo>
                    <a:pt x="4876" y="2957"/>
                  </a:lnTo>
                  <a:lnTo>
                    <a:pt x="5558" y="2632"/>
                  </a:lnTo>
                  <a:lnTo>
                    <a:pt x="6172" y="2340"/>
                  </a:lnTo>
                  <a:lnTo>
                    <a:pt x="6854" y="2063"/>
                  </a:lnTo>
                  <a:lnTo>
                    <a:pt x="7570" y="1803"/>
                  </a:lnTo>
                  <a:lnTo>
                    <a:pt x="8320" y="1543"/>
                  </a:lnTo>
                  <a:lnTo>
                    <a:pt x="9070" y="1316"/>
                  </a:lnTo>
                  <a:lnTo>
                    <a:pt x="9855" y="1088"/>
                  </a:lnTo>
                  <a:lnTo>
                    <a:pt x="10673" y="910"/>
                  </a:lnTo>
                  <a:lnTo>
                    <a:pt x="11560" y="715"/>
                  </a:lnTo>
                  <a:lnTo>
                    <a:pt x="12344" y="552"/>
                  </a:lnTo>
                  <a:lnTo>
                    <a:pt x="13231" y="422"/>
                  </a:lnTo>
                  <a:lnTo>
                    <a:pt x="14117" y="292"/>
                  </a:lnTo>
                  <a:lnTo>
                    <a:pt x="15038" y="195"/>
                  </a:lnTo>
                  <a:lnTo>
                    <a:pt x="15993" y="97"/>
                  </a:lnTo>
                  <a:lnTo>
                    <a:pt x="16913" y="65"/>
                  </a:lnTo>
                  <a:lnTo>
                    <a:pt x="17868" y="0"/>
                  </a:lnTo>
                  <a:lnTo>
                    <a:pt x="18823" y="0"/>
                  </a:lnTo>
                  <a:lnTo>
                    <a:pt x="101142" y="0"/>
                  </a:lnTo>
                  <a:lnTo>
                    <a:pt x="101142" y="0"/>
                  </a:lnTo>
                  <a:lnTo>
                    <a:pt x="102131" y="0"/>
                  </a:lnTo>
                  <a:lnTo>
                    <a:pt x="103086" y="65"/>
                  </a:lnTo>
                  <a:lnTo>
                    <a:pt x="104040" y="97"/>
                  </a:lnTo>
                  <a:lnTo>
                    <a:pt x="104961" y="195"/>
                  </a:lnTo>
                  <a:lnTo>
                    <a:pt x="105848" y="292"/>
                  </a:lnTo>
                  <a:lnTo>
                    <a:pt x="106734" y="422"/>
                  </a:lnTo>
                  <a:lnTo>
                    <a:pt x="107587" y="552"/>
                  </a:lnTo>
                  <a:lnTo>
                    <a:pt x="108473" y="715"/>
                  </a:lnTo>
                  <a:lnTo>
                    <a:pt x="109258" y="910"/>
                  </a:lnTo>
                  <a:lnTo>
                    <a:pt x="110076" y="1088"/>
                  </a:lnTo>
                  <a:lnTo>
                    <a:pt x="110895" y="1316"/>
                  </a:lnTo>
                  <a:lnTo>
                    <a:pt x="111611" y="1543"/>
                  </a:lnTo>
                  <a:lnTo>
                    <a:pt x="112361" y="1803"/>
                  </a:lnTo>
                  <a:lnTo>
                    <a:pt x="113111" y="2063"/>
                  </a:lnTo>
                  <a:lnTo>
                    <a:pt x="113759" y="2340"/>
                  </a:lnTo>
                  <a:lnTo>
                    <a:pt x="114441" y="2632"/>
                  </a:lnTo>
                  <a:lnTo>
                    <a:pt x="115055" y="2957"/>
                  </a:lnTo>
                  <a:lnTo>
                    <a:pt x="115669" y="3266"/>
                  </a:lnTo>
                  <a:lnTo>
                    <a:pt x="116180" y="3624"/>
                  </a:lnTo>
                  <a:lnTo>
                    <a:pt x="116726" y="3981"/>
                  </a:lnTo>
                  <a:lnTo>
                    <a:pt x="117203" y="4339"/>
                  </a:lnTo>
                  <a:lnTo>
                    <a:pt x="117681" y="4712"/>
                  </a:lnTo>
                  <a:lnTo>
                    <a:pt x="118056" y="5102"/>
                  </a:lnTo>
                  <a:lnTo>
                    <a:pt x="118465" y="5492"/>
                  </a:lnTo>
                  <a:lnTo>
                    <a:pt x="118806" y="5899"/>
                  </a:lnTo>
                  <a:lnTo>
                    <a:pt x="119079" y="6321"/>
                  </a:lnTo>
                  <a:lnTo>
                    <a:pt x="119352" y="6728"/>
                  </a:lnTo>
                  <a:lnTo>
                    <a:pt x="119556" y="7183"/>
                  </a:lnTo>
                  <a:lnTo>
                    <a:pt x="119761" y="7605"/>
                  </a:lnTo>
                  <a:lnTo>
                    <a:pt x="119897" y="8044"/>
                  </a:lnTo>
                  <a:lnTo>
                    <a:pt x="119965" y="8499"/>
                  </a:lnTo>
                  <a:lnTo>
                    <a:pt x="119965" y="8970"/>
                  </a:lnTo>
                  <a:lnTo>
                    <a:pt x="119965" y="111013"/>
                  </a:lnTo>
                  <a:lnTo>
                    <a:pt x="119965" y="111013"/>
                  </a:lnTo>
                  <a:lnTo>
                    <a:pt x="119965" y="111468"/>
                  </a:lnTo>
                  <a:lnTo>
                    <a:pt x="119897" y="111906"/>
                  </a:lnTo>
                  <a:lnTo>
                    <a:pt x="119761" y="112361"/>
                  </a:lnTo>
                  <a:lnTo>
                    <a:pt x="119556" y="112800"/>
                  </a:lnTo>
                  <a:lnTo>
                    <a:pt x="119352" y="113255"/>
                  </a:lnTo>
                  <a:lnTo>
                    <a:pt x="119079" y="113678"/>
                  </a:lnTo>
                  <a:lnTo>
                    <a:pt x="118806" y="114084"/>
                  </a:lnTo>
                  <a:lnTo>
                    <a:pt x="118465" y="114507"/>
                  </a:lnTo>
                  <a:lnTo>
                    <a:pt x="118056" y="114897"/>
                  </a:lnTo>
                  <a:lnTo>
                    <a:pt x="117681" y="115270"/>
                  </a:lnTo>
                  <a:lnTo>
                    <a:pt x="117203" y="115660"/>
                  </a:lnTo>
                  <a:lnTo>
                    <a:pt x="116726" y="116018"/>
                  </a:lnTo>
                  <a:lnTo>
                    <a:pt x="116180" y="116359"/>
                  </a:lnTo>
                  <a:lnTo>
                    <a:pt x="115669" y="116717"/>
                  </a:lnTo>
                  <a:lnTo>
                    <a:pt x="115055" y="117042"/>
                  </a:lnTo>
                  <a:lnTo>
                    <a:pt x="114441" y="117351"/>
                  </a:lnTo>
                  <a:lnTo>
                    <a:pt x="113759" y="117643"/>
                  </a:lnTo>
                  <a:lnTo>
                    <a:pt x="113111" y="117936"/>
                  </a:lnTo>
                  <a:lnTo>
                    <a:pt x="112361" y="118196"/>
                  </a:lnTo>
                  <a:lnTo>
                    <a:pt x="111611" y="118439"/>
                  </a:lnTo>
                  <a:lnTo>
                    <a:pt x="110895" y="118667"/>
                  </a:lnTo>
                  <a:lnTo>
                    <a:pt x="110076" y="118894"/>
                  </a:lnTo>
                  <a:lnTo>
                    <a:pt x="109258" y="119089"/>
                  </a:lnTo>
                  <a:lnTo>
                    <a:pt x="108473" y="119284"/>
                  </a:lnTo>
                  <a:lnTo>
                    <a:pt x="107587" y="119431"/>
                  </a:lnTo>
                  <a:lnTo>
                    <a:pt x="106734" y="119561"/>
                  </a:lnTo>
                  <a:lnTo>
                    <a:pt x="105848" y="119691"/>
                  </a:lnTo>
                  <a:lnTo>
                    <a:pt x="104961" y="119788"/>
                  </a:lnTo>
                  <a:lnTo>
                    <a:pt x="104040" y="119886"/>
                  </a:lnTo>
                  <a:lnTo>
                    <a:pt x="103086" y="119918"/>
                  </a:lnTo>
                  <a:lnTo>
                    <a:pt x="102131" y="119951"/>
                  </a:lnTo>
                  <a:lnTo>
                    <a:pt x="101142" y="119983"/>
                  </a:lnTo>
                  <a:lnTo>
                    <a:pt x="18823" y="119983"/>
                  </a:lnTo>
                </a:path>
              </a:pathLst>
            </a:custGeom>
            <a:solidFill>
              <a:srgbClr val="F1F2F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83"/>
            <p:cNvSpPr/>
            <p:nvPr/>
          </p:nvSpPr>
          <p:spPr>
            <a:xfrm>
              <a:off x="3057525" y="3378200"/>
              <a:ext cx="1082675" cy="19192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77"/>
                  </a:moveTo>
                  <a:lnTo>
                    <a:pt x="0" y="0"/>
                  </a:lnTo>
                  <a:lnTo>
                    <a:pt x="119960" y="0"/>
                  </a:lnTo>
                  <a:lnTo>
                    <a:pt x="119960" y="119977"/>
                  </a:lnTo>
                  <a:lnTo>
                    <a:pt x="0" y="119977"/>
                  </a:lnTo>
                </a:path>
              </a:pathLst>
            </a:custGeom>
            <a:solidFill>
              <a:srgbClr val="5859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83"/>
            <p:cNvSpPr/>
            <p:nvPr/>
          </p:nvSpPr>
          <p:spPr>
            <a:xfrm>
              <a:off x="3500438" y="5391150"/>
              <a:ext cx="196850" cy="1968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09" y="119781"/>
                  </a:moveTo>
                  <a:lnTo>
                    <a:pt x="60109" y="119781"/>
                  </a:lnTo>
                  <a:lnTo>
                    <a:pt x="66032" y="119344"/>
                  </a:lnTo>
                  <a:lnTo>
                    <a:pt x="72175" y="118469"/>
                  </a:lnTo>
                  <a:lnTo>
                    <a:pt x="77879" y="117158"/>
                  </a:lnTo>
                  <a:lnTo>
                    <a:pt x="83363" y="114972"/>
                  </a:lnTo>
                  <a:lnTo>
                    <a:pt x="88628" y="112349"/>
                  </a:lnTo>
                  <a:lnTo>
                    <a:pt x="93235" y="109508"/>
                  </a:lnTo>
                  <a:lnTo>
                    <a:pt x="98062" y="106010"/>
                  </a:lnTo>
                  <a:lnTo>
                    <a:pt x="102449" y="102076"/>
                  </a:lnTo>
                  <a:lnTo>
                    <a:pt x="106398" y="97704"/>
                  </a:lnTo>
                  <a:lnTo>
                    <a:pt x="109689" y="93551"/>
                  </a:lnTo>
                  <a:lnTo>
                    <a:pt x="112760" y="88306"/>
                  </a:lnTo>
                  <a:lnTo>
                    <a:pt x="115393" y="83060"/>
                  </a:lnTo>
                  <a:lnTo>
                    <a:pt x="117148" y="77595"/>
                  </a:lnTo>
                  <a:lnTo>
                    <a:pt x="118903" y="71912"/>
                  </a:lnTo>
                  <a:lnTo>
                    <a:pt x="119780" y="65792"/>
                  </a:lnTo>
                  <a:lnTo>
                    <a:pt x="119780" y="59890"/>
                  </a:lnTo>
                  <a:lnTo>
                    <a:pt x="119780" y="59890"/>
                  </a:lnTo>
                  <a:lnTo>
                    <a:pt x="119780" y="53770"/>
                  </a:lnTo>
                  <a:lnTo>
                    <a:pt x="118903" y="47868"/>
                  </a:lnTo>
                  <a:lnTo>
                    <a:pt x="117148" y="42185"/>
                  </a:lnTo>
                  <a:lnTo>
                    <a:pt x="115393" y="36721"/>
                  </a:lnTo>
                  <a:lnTo>
                    <a:pt x="112760" y="31475"/>
                  </a:lnTo>
                  <a:lnTo>
                    <a:pt x="109689" y="26229"/>
                  </a:lnTo>
                  <a:lnTo>
                    <a:pt x="106398" y="22076"/>
                  </a:lnTo>
                  <a:lnTo>
                    <a:pt x="102449" y="17704"/>
                  </a:lnTo>
                  <a:lnTo>
                    <a:pt x="98062" y="13770"/>
                  </a:lnTo>
                  <a:lnTo>
                    <a:pt x="93235" y="10273"/>
                  </a:lnTo>
                  <a:lnTo>
                    <a:pt x="88628" y="7431"/>
                  </a:lnTo>
                  <a:lnTo>
                    <a:pt x="83363" y="4808"/>
                  </a:lnTo>
                  <a:lnTo>
                    <a:pt x="77879" y="3060"/>
                  </a:lnTo>
                  <a:lnTo>
                    <a:pt x="72175" y="1311"/>
                  </a:lnTo>
                  <a:lnTo>
                    <a:pt x="66032" y="437"/>
                  </a:lnTo>
                  <a:lnTo>
                    <a:pt x="60109" y="0"/>
                  </a:lnTo>
                  <a:lnTo>
                    <a:pt x="60109" y="0"/>
                  </a:lnTo>
                  <a:lnTo>
                    <a:pt x="53528" y="437"/>
                  </a:lnTo>
                  <a:lnTo>
                    <a:pt x="48043" y="1311"/>
                  </a:lnTo>
                  <a:lnTo>
                    <a:pt x="41901" y="3060"/>
                  </a:lnTo>
                  <a:lnTo>
                    <a:pt x="36636" y="4808"/>
                  </a:lnTo>
                  <a:lnTo>
                    <a:pt x="31151" y="7431"/>
                  </a:lnTo>
                  <a:lnTo>
                    <a:pt x="26325" y="10273"/>
                  </a:lnTo>
                  <a:lnTo>
                    <a:pt x="21499" y="13770"/>
                  </a:lnTo>
                  <a:lnTo>
                    <a:pt x="17769" y="17704"/>
                  </a:lnTo>
                  <a:lnTo>
                    <a:pt x="13820" y="22076"/>
                  </a:lnTo>
                  <a:lnTo>
                    <a:pt x="10310" y="26229"/>
                  </a:lnTo>
                  <a:lnTo>
                    <a:pt x="7239" y="31475"/>
                  </a:lnTo>
                  <a:lnTo>
                    <a:pt x="4606" y="36721"/>
                  </a:lnTo>
                  <a:lnTo>
                    <a:pt x="2632" y="42185"/>
                  </a:lnTo>
                  <a:lnTo>
                    <a:pt x="1316" y="47868"/>
                  </a:lnTo>
                  <a:lnTo>
                    <a:pt x="438" y="53770"/>
                  </a:lnTo>
                  <a:lnTo>
                    <a:pt x="0" y="59890"/>
                  </a:lnTo>
                  <a:lnTo>
                    <a:pt x="0" y="59890"/>
                  </a:lnTo>
                  <a:lnTo>
                    <a:pt x="438" y="65792"/>
                  </a:lnTo>
                  <a:lnTo>
                    <a:pt x="1316" y="71912"/>
                  </a:lnTo>
                  <a:lnTo>
                    <a:pt x="2632" y="77595"/>
                  </a:lnTo>
                  <a:lnTo>
                    <a:pt x="4606" y="83060"/>
                  </a:lnTo>
                  <a:lnTo>
                    <a:pt x="7239" y="88306"/>
                  </a:lnTo>
                  <a:lnTo>
                    <a:pt x="10310" y="93551"/>
                  </a:lnTo>
                  <a:lnTo>
                    <a:pt x="13820" y="97704"/>
                  </a:lnTo>
                  <a:lnTo>
                    <a:pt x="17769" y="102076"/>
                  </a:lnTo>
                  <a:lnTo>
                    <a:pt x="21499" y="106010"/>
                  </a:lnTo>
                  <a:lnTo>
                    <a:pt x="26325" y="109508"/>
                  </a:lnTo>
                  <a:lnTo>
                    <a:pt x="31151" y="112349"/>
                  </a:lnTo>
                  <a:lnTo>
                    <a:pt x="36636" y="114972"/>
                  </a:lnTo>
                  <a:lnTo>
                    <a:pt x="41901" y="117158"/>
                  </a:lnTo>
                  <a:lnTo>
                    <a:pt x="48043" y="118469"/>
                  </a:lnTo>
                  <a:lnTo>
                    <a:pt x="53528" y="119344"/>
                  </a:lnTo>
                  <a:lnTo>
                    <a:pt x="60109" y="119781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83"/>
            <p:cNvSpPr/>
            <p:nvPr/>
          </p:nvSpPr>
          <p:spPr>
            <a:xfrm>
              <a:off x="3492500" y="3216275"/>
              <a:ext cx="214313" cy="349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118787"/>
                  </a:moveTo>
                  <a:lnTo>
                    <a:pt x="109090" y="118787"/>
                  </a:lnTo>
                  <a:lnTo>
                    <a:pt x="111111" y="118787"/>
                  </a:lnTo>
                  <a:lnTo>
                    <a:pt x="113535" y="113939"/>
                  </a:lnTo>
                  <a:lnTo>
                    <a:pt x="115151" y="109090"/>
                  </a:lnTo>
                  <a:lnTo>
                    <a:pt x="116767" y="101818"/>
                  </a:lnTo>
                  <a:lnTo>
                    <a:pt x="118383" y="93333"/>
                  </a:lnTo>
                  <a:lnTo>
                    <a:pt x="118989" y="83636"/>
                  </a:lnTo>
                  <a:lnTo>
                    <a:pt x="119797" y="71515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47272"/>
                  </a:lnTo>
                  <a:lnTo>
                    <a:pt x="118989" y="35151"/>
                  </a:lnTo>
                  <a:lnTo>
                    <a:pt x="118383" y="25454"/>
                  </a:lnTo>
                  <a:lnTo>
                    <a:pt x="116767" y="16969"/>
                  </a:lnTo>
                  <a:lnTo>
                    <a:pt x="115151" y="8484"/>
                  </a:lnTo>
                  <a:lnTo>
                    <a:pt x="113535" y="4848"/>
                  </a:lnTo>
                  <a:lnTo>
                    <a:pt x="111111" y="0"/>
                  </a:lnTo>
                  <a:lnTo>
                    <a:pt x="109090" y="0"/>
                  </a:lnTo>
                  <a:lnTo>
                    <a:pt x="10707" y="0"/>
                  </a:lnTo>
                  <a:lnTo>
                    <a:pt x="10707" y="0"/>
                  </a:lnTo>
                  <a:lnTo>
                    <a:pt x="8686" y="0"/>
                  </a:lnTo>
                  <a:lnTo>
                    <a:pt x="6868" y="4848"/>
                  </a:lnTo>
                  <a:lnTo>
                    <a:pt x="4848" y="8484"/>
                  </a:lnTo>
                  <a:lnTo>
                    <a:pt x="3232" y="16969"/>
                  </a:lnTo>
                  <a:lnTo>
                    <a:pt x="2020" y="25454"/>
                  </a:lnTo>
                  <a:lnTo>
                    <a:pt x="808" y="35151"/>
                  </a:lnTo>
                  <a:lnTo>
                    <a:pt x="404" y="47272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404" y="71515"/>
                  </a:lnTo>
                  <a:lnTo>
                    <a:pt x="808" y="83636"/>
                  </a:lnTo>
                  <a:lnTo>
                    <a:pt x="2020" y="93333"/>
                  </a:lnTo>
                  <a:lnTo>
                    <a:pt x="3232" y="101818"/>
                  </a:lnTo>
                  <a:lnTo>
                    <a:pt x="4848" y="109090"/>
                  </a:lnTo>
                  <a:lnTo>
                    <a:pt x="6868" y="113939"/>
                  </a:lnTo>
                  <a:lnTo>
                    <a:pt x="8686" y="118787"/>
                  </a:lnTo>
                  <a:lnTo>
                    <a:pt x="10707" y="118787"/>
                  </a:lnTo>
                  <a:lnTo>
                    <a:pt x="109090" y="118787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83"/>
            <p:cNvSpPr/>
            <p:nvPr/>
          </p:nvSpPr>
          <p:spPr>
            <a:xfrm>
              <a:off x="3575050" y="3108325"/>
              <a:ext cx="49213" cy="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37" y="119136"/>
                  </a:moveTo>
                  <a:lnTo>
                    <a:pt x="60437" y="119136"/>
                  </a:lnTo>
                  <a:lnTo>
                    <a:pt x="72700" y="117410"/>
                  </a:lnTo>
                  <a:lnTo>
                    <a:pt x="82335" y="113956"/>
                  </a:lnTo>
                  <a:lnTo>
                    <a:pt x="92846" y="108776"/>
                  </a:lnTo>
                  <a:lnTo>
                    <a:pt x="101605" y="101870"/>
                  </a:lnTo>
                  <a:lnTo>
                    <a:pt x="110364" y="92374"/>
                  </a:lnTo>
                  <a:lnTo>
                    <a:pt x="115620" y="83741"/>
                  </a:lnTo>
                  <a:lnTo>
                    <a:pt x="119124" y="71654"/>
                  </a:lnTo>
                  <a:lnTo>
                    <a:pt x="119124" y="59568"/>
                  </a:lnTo>
                  <a:lnTo>
                    <a:pt x="119124" y="59568"/>
                  </a:lnTo>
                  <a:lnTo>
                    <a:pt x="119124" y="47482"/>
                  </a:lnTo>
                  <a:lnTo>
                    <a:pt x="115620" y="35395"/>
                  </a:lnTo>
                  <a:lnTo>
                    <a:pt x="110364" y="27625"/>
                  </a:lnTo>
                  <a:lnTo>
                    <a:pt x="101605" y="18992"/>
                  </a:lnTo>
                  <a:lnTo>
                    <a:pt x="92846" y="10359"/>
                  </a:lnTo>
                  <a:lnTo>
                    <a:pt x="82335" y="5179"/>
                  </a:lnTo>
                  <a:lnTo>
                    <a:pt x="72700" y="1726"/>
                  </a:lnTo>
                  <a:lnTo>
                    <a:pt x="60437" y="0"/>
                  </a:lnTo>
                  <a:lnTo>
                    <a:pt x="60437" y="0"/>
                  </a:lnTo>
                  <a:lnTo>
                    <a:pt x="48175" y="1726"/>
                  </a:lnTo>
                  <a:lnTo>
                    <a:pt x="35912" y="5179"/>
                  </a:lnTo>
                  <a:lnTo>
                    <a:pt x="25401" y="10359"/>
                  </a:lnTo>
                  <a:lnTo>
                    <a:pt x="16642" y="18992"/>
                  </a:lnTo>
                  <a:lnTo>
                    <a:pt x="10510" y="27625"/>
                  </a:lnTo>
                  <a:lnTo>
                    <a:pt x="5255" y="35395"/>
                  </a:lnTo>
                  <a:lnTo>
                    <a:pt x="1751" y="47482"/>
                  </a:lnTo>
                  <a:lnTo>
                    <a:pt x="0" y="59568"/>
                  </a:lnTo>
                  <a:lnTo>
                    <a:pt x="0" y="59568"/>
                  </a:lnTo>
                  <a:lnTo>
                    <a:pt x="1751" y="71654"/>
                  </a:lnTo>
                  <a:lnTo>
                    <a:pt x="5255" y="83741"/>
                  </a:lnTo>
                  <a:lnTo>
                    <a:pt x="10510" y="92374"/>
                  </a:lnTo>
                  <a:lnTo>
                    <a:pt x="16642" y="101870"/>
                  </a:lnTo>
                  <a:lnTo>
                    <a:pt x="25401" y="108776"/>
                  </a:lnTo>
                  <a:lnTo>
                    <a:pt x="35912" y="113956"/>
                  </a:lnTo>
                  <a:lnTo>
                    <a:pt x="48175" y="117410"/>
                  </a:lnTo>
                  <a:lnTo>
                    <a:pt x="60437" y="119136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0" name="Google Shape;1590;p83"/>
          <p:cNvPicPr preferRelativeResize="0"/>
          <p:nvPr/>
        </p:nvPicPr>
        <p:blipFill rotWithShape="1">
          <a:blip r:embed="rId5"/>
          <a:srcRect l="31328" r="31328"/>
          <a:stretch/>
        </p:blipFill>
        <p:spPr>
          <a:xfrm>
            <a:off x="9119872" y="2179275"/>
            <a:ext cx="1885646" cy="3342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591" name="Google Shape;1591;p83"/>
          <p:cNvSpPr txBox="1"/>
          <p:nvPr/>
        </p:nvSpPr>
        <p:spPr>
          <a:xfrm>
            <a:off x="0" y="594947"/>
            <a:ext cx="12192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Elo’s </a:t>
            </a:r>
            <a:r>
              <a:rPr lang="en-US" sz="34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rPr>
              <a:t>Rating System</a:t>
            </a:r>
            <a:endParaRPr sz="3400" dirty="0">
              <a:solidFill>
                <a:srgbClr val="E7E7E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oogle Shape;254;p24">
            <a:extLst>
              <a:ext uri="{FF2B5EF4-FFF2-40B4-BE49-F238E27FC236}">
                <a16:creationId xmlns:a16="http://schemas.microsoft.com/office/drawing/2014/main" id="{33133490-EEBA-4D9B-B00B-9BA5A6DA1AF4}"/>
              </a:ext>
            </a:extLst>
          </p:cNvPr>
          <p:cNvPicPr preferRelativeResize="0"/>
          <p:nvPr/>
        </p:nvPicPr>
        <p:blipFill rotWithShape="1">
          <a:blip r:embed="rId6"/>
          <a:srcRect t="4199" b="4199"/>
          <a:stretch/>
        </p:blipFill>
        <p:spPr>
          <a:xfrm>
            <a:off x="1593577" y="2414651"/>
            <a:ext cx="1014349" cy="1014349"/>
          </a:xfrm>
          <a:prstGeom prst="ellipse">
            <a:avLst/>
          </a:prstGeom>
          <a:noFill/>
          <a:ln w="88900" cap="flat" cmpd="sng">
            <a:solidFill>
              <a:srgbClr val="E7E7E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" name="Google Shape;254;p24">
            <a:extLst>
              <a:ext uri="{FF2B5EF4-FFF2-40B4-BE49-F238E27FC236}">
                <a16:creationId xmlns:a16="http://schemas.microsoft.com/office/drawing/2014/main" id="{C8013A0E-755D-474D-A302-B02F0C9206DC}"/>
              </a:ext>
            </a:extLst>
          </p:cNvPr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9555520" y="2414650"/>
            <a:ext cx="1014349" cy="1014349"/>
          </a:xfrm>
          <a:prstGeom prst="ellipse">
            <a:avLst/>
          </a:prstGeom>
          <a:noFill/>
          <a:ln w="88900" cap="flat" cmpd="sng">
            <a:solidFill>
              <a:srgbClr val="E7E7E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" name="Google Shape;1519;p81">
            <a:extLst>
              <a:ext uri="{FF2B5EF4-FFF2-40B4-BE49-F238E27FC236}">
                <a16:creationId xmlns:a16="http://schemas.microsoft.com/office/drawing/2014/main" id="{FA3A28DA-CC28-47B1-9D6F-17DB8D378B9E}"/>
              </a:ext>
            </a:extLst>
          </p:cNvPr>
          <p:cNvSpPr/>
          <p:nvPr/>
        </p:nvSpPr>
        <p:spPr>
          <a:xfrm>
            <a:off x="1844719" y="3622758"/>
            <a:ext cx="512064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519;p81">
            <a:extLst>
              <a:ext uri="{FF2B5EF4-FFF2-40B4-BE49-F238E27FC236}">
                <a16:creationId xmlns:a16="http://schemas.microsoft.com/office/drawing/2014/main" id="{1FA32201-D1F5-4252-BCF7-3F99B26EFA56}"/>
              </a:ext>
            </a:extLst>
          </p:cNvPr>
          <p:cNvSpPr/>
          <p:nvPr/>
        </p:nvSpPr>
        <p:spPr>
          <a:xfrm>
            <a:off x="9806662" y="3638010"/>
            <a:ext cx="512064" cy="27432"/>
          </a:xfrm>
          <a:prstGeom prst="rect">
            <a:avLst/>
          </a:prstGeom>
          <a:solidFill>
            <a:srgbClr val="00BB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A704A-14AA-47AB-BFDE-5FC83EFFA55F}"/>
              </a:ext>
            </a:extLst>
          </p:cNvPr>
          <p:cNvSpPr txBox="1"/>
          <p:nvPr/>
        </p:nvSpPr>
        <p:spPr>
          <a:xfrm>
            <a:off x="1349313" y="3776498"/>
            <a:ext cx="1502876" cy="307777"/>
          </a:xfrm>
          <a:prstGeom prst="rect">
            <a:avLst/>
          </a:prstGeom>
          <a:solidFill>
            <a:srgbClr val="CFCFC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John Doe</a:t>
            </a:r>
            <a:endParaRPr lang="en-US" sz="1400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9C9EF8-0044-4915-8056-52069AADD97F}"/>
              </a:ext>
            </a:extLst>
          </p:cNvPr>
          <p:cNvSpPr txBox="1"/>
          <p:nvPr/>
        </p:nvSpPr>
        <p:spPr>
          <a:xfrm>
            <a:off x="9311256" y="3776497"/>
            <a:ext cx="1502876" cy="307777"/>
          </a:xfrm>
          <a:prstGeom prst="rect">
            <a:avLst/>
          </a:prstGeom>
          <a:solidFill>
            <a:srgbClr val="CFCFC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BBFE"/>
                </a:solidFill>
                <a:latin typeface="Open Sans"/>
                <a:ea typeface="Open Sans"/>
                <a:cs typeface="Open Sans"/>
                <a:sym typeface="Open Sans"/>
              </a:rPr>
              <a:t>Jane Doe</a:t>
            </a:r>
            <a:endParaRPr lang="en-US" sz="1400" dirty="0">
              <a:solidFill>
                <a:srgbClr val="00BB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DD22E6-0D71-430D-A20D-40E5E5D2F2CB}"/>
              </a:ext>
            </a:extLst>
          </p:cNvPr>
          <p:cNvSpPr txBox="1"/>
          <p:nvPr/>
        </p:nvSpPr>
        <p:spPr>
          <a:xfrm>
            <a:off x="1675507" y="4185552"/>
            <a:ext cx="932419" cy="246221"/>
          </a:xfrm>
          <a:prstGeom prst="rect">
            <a:avLst/>
          </a:prstGeom>
          <a:solidFill>
            <a:srgbClr val="CFCFC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Rated: 1000</a:t>
            </a:r>
            <a:endParaRPr lang="en-US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36AD99-816A-4E69-8119-41533B4D407F}"/>
              </a:ext>
            </a:extLst>
          </p:cNvPr>
          <p:cNvSpPr txBox="1"/>
          <p:nvPr/>
        </p:nvSpPr>
        <p:spPr>
          <a:xfrm>
            <a:off x="9596484" y="4185551"/>
            <a:ext cx="932419" cy="246221"/>
          </a:xfrm>
          <a:prstGeom prst="rect">
            <a:avLst/>
          </a:prstGeom>
          <a:solidFill>
            <a:srgbClr val="CFCFC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Rated: 1400</a:t>
            </a:r>
            <a:endParaRPr lang="en-US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208;p21">
            <a:extLst>
              <a:ext uri="{FF2B5EF4-FFF2-40B4-BE49-F238E27FC236}">
                <a16:creationId xmlns:a16="http://schemas.microsoft.com/office/drawing/2014/main" id="{E4857ACF-C65D-44E1-ACD9-618C629F4544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0AB42C-BBED-45B9-B368-C6BEDEE1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681285"/>
              </p:ext>
            </p:extLst>
          </p:nvPr>
        </p:nvGraphicFramePr>
        <p:xfrm>
          <a:off x="3503085" y="2602129"/>
          <a:ext cx="5158356" cy="1796676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1719452">
                  <a:extLst>
                    <a:ext uri="{9D8B030D-6E8A-4147-A177-3AD203B41FA5}">
                      <a16:colId xmlns:a16="http://schemas.microsoft.com/office/drawing/2014/main" val="3627848536"/>
                    </a:ext>
                  </a:extLst>
                </a:gridCol>
                <a:gridCol w="1719452">
                  <a:extLst>
                    <a:ext uri="{9D8B030D-6E8A-4147-A177-3AD203B41FA5}">
                      <a16:colId xmlns:a16="http://schemas.microsoft.com/office/drawing/2014/main" val="4060400550"/>
                    </a:ext>
                  </a:extLst>
                </a:gridCol>
                <a:gridCol w="1719452">
                  <a:extLst>
                    <a:ext uri="{9D8B030D-6E8A-4147-A177-3AD203B41FA5}">
                      <a16:colId xmlns:a16="http://schemas.microsoft.com/office/drawing/2014/main" val="2476164748"/>
                    </a:ext>
                  </a:extLst>
                </a:gridCol>
              </a:tblGrid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Factor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John Doe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Jane Doe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3094103310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Initial Rating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1000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1400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176322090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Expected Score “P(Win)”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1/(1+10) = 1/11 = ~0.091 = ~9.1%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 – 0.091 = 0.909 = ~90.9%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742035962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Actual Score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Loss = 0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Win = 1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4084604575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Rating Adjustment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32*(0 – 0.091) = ~-2.912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32*(1 – .909) = ~+2.912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3267494472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New Rating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997.088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1402.912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1127513506"/>
                  </a:ext>
                </a:extLst>
              </a:tr>
            </a:tbl>
          </a:graphicData>
        </a:graphic>
      </p:graphicFrame>
      <p:sp>
        <p:nvSpPr>
          <p:cNvPr id="65" name="Google Shape;2666;p107">
            <a:extLst>
              <a:ext uri="{FF2B5EF4-FFF2-40B4-BE49-F238E27FC236}">
                <a16:creationId xmlns:a16="http://schemas.microsoft.com/office/drawing/2014/main" id="{E1D15EC7-3268-4A50-B903-A2F740C6D908}"/>
              </a:ext>
            </a:extLst>
          </p:cNvPr>
          <p:cNvSpPr txBox="1"/>
          <p:nvPr/>
        </p:nvSpPr>
        <p:spPr>
          <a:xfrm>
            <a:off x="-13737" y="1210500"/>
            <a:ext cx="121920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rPr>
              <a:t>A Very Quick Example – </a:t>
            </a:r>
            <a:r>
              <a:rPr lang="en-US" sz="1300" i="1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rPr>
              <a:t>An Expected Defeat</a:t>
            </a:r>
            <a:endParaRPr sz="1300" i="1" dirty="0">
              <a:solidFill>
                <a:srgbClr val="E7E7E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98870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2663;p107">
            <a:extLst>
              <a:ext uri="{FF2B5EF4-FFF2-40B4-BE49-F238E27FC236}">
                <a16:creationId xmlns:a16="http://schemas.microsoft.com/office/drawing/2014/main" id="{D3B47D4B-0508-4851-ADDB-E125719BED80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1" b="231"/>
          <a:stretch/>
        </p:blipFill>
        <p:spPr>
          <a:xfrm>
            <a:off x="0" y="0"/>
            <a:ext cx="12192000" cy="2361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3" name="Google Shape;1563;p83"/>
          <p:cNvGrpSpPr/>
          <p:nvPr/>
        </p:nvGrpSpPr>
        <p:grpSpPr>
          <a:xfrm>
            <a:off x="998646" y="1524000"/>
            <a:ext cx="2206372" cy="4628405"/>
            <a:chOff x="2965450" y="3001963"/>
            <a:chExt cx="1266825" cy="2657475"/>
          </a:xfrm>
        </p:grpSpPr>
        <p:sp>
          <p:nvSpPr>
            <p:cNvPr id="1564" name="Google Shape;1564;p83"/>
            <p:cNvSpPr/>
            <p:nvPr/>
          </p:nvSpPr>
          <p:spPr>
            <a:xfrm>
              <a:off x="2965450" y="3001963"/>
              <a:ext cx="1266825" cy="2657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823" y="119983"/>
                  </a:moveTo>
                  <a:lnTo>
                    <a:pt x="18823" y="119983"/>
                  </a:lnTo>
                  <a:lnTo>
                    <a:pt x="17868" y="119951"/>
                  </a:lnTo>
                  <a:lnTo>
                    <a:pt x="16913" y="119918"/>
                  </a:lnTo>
                  <a:lnTo>
                    <a:pt x="15993" y="119886"/>
                  </a:lnTo>
                  <a:lnTo>
                    <a:pt x="15038" y="119788"/>
                  </a:lnTo>
                  <a:lnTo>
                    <a:pt x="14117" y="119691"/>
                  </a:lnTo>
                  <a:lnTo>
                    <a:pt x="13231" y="119561"/>
                  </a:lnTo>
                  <a:lnTo>
                    <a:pt x="12344" y="119431"/>
                  </a:lnTo>
                  <a:lnTo>
                    <a:pt x="11560" y="119284"/>
                  </a:lnTo>
                  <a:lnTo>
                    <a:pt x="10673" y="119089"/>
                  </a:lnTo>
                  <a:lnTo>
                    <a:pt x="9855" y="118894"/>
                  </a:lnTo>
                  <a:lnTo>
                    <a:pt x="9070" y="118667"/>
                  </a:lnTo>
                  <a:lnTo>
                    <a:pt x="8320" y="118439"/>
                  </a:lnTo>
                  <a:lnTo>
                    <a:pt x="7570" y="118196"/>
                  </a:lnTo>
                  <a:lnTo>
                    <a:pt x="6854" y="117936"/>
                  </a:lnTo>
                  <a:lnTo>
                    <a:pt x="6172" y="117643"/>
                  </a:lnTo>
                  <a:lnTo>
                    <a:pt x="5558" y="117351"/>
                  </a:lnTo>
                  <a:lnTo>
                    <a:pt x="4876" y="117042"/>
                  </a:lnTo>
                  <a:lnTo>
                    <a:pt x="4364" y="116717"/>
                  </a:lnTo>
                  <a:lnTo>
                    <a:pt x="3751" y="116359"/>
                  </a:lnTo>
                  <a:lnTo>
                    <a:pt x="3205" y="116018"/>
                  </a:lnTo>
                  <a:lnTo>
                    <a:pt x="2728" y="115660"/>
                  </a:lnTo>
                  <a:lnTo>
                    <a:pt x="2284" y="115270"/>
                  </a:lnTo>
                  <a:lnTo>
                    <a:pt x="1875" y="114897"/>
                  </a:lnTo>
                  <a:lnTo>
                    <a:pt x="1534" y="114507"/>
                  </a:lnTo>
                  <a:lnTo>
                    <a:pt x="1125" y="114084"/>
                  </a:lnTo>
                  <a:lnTo>
                    <a:pt x="852" y="113678"/>
                  </a:lnTo>
                  <a:lnTo>
                    <a:pt x="579" y="113255"/>
                  </a:lnTo>
                  <a:lnTo>
                    <a:pt x="375" y="112800"/>
                  </a:lnTo>
                  <a:lnTo>
                    <a:pt x="272" y="112361"/>
                  </a:lnTo>
                  <a:lnTo>
                    <a:pt x="136" y="111906"/>
                  </a:lnTo>
                  <a:lnTo>
                    <a:pt x="68" y="111468"/>
                  </a:lnTo>
                  <a:lnTo>
                    <a:pt x="0" y="111013"/>
                  </a:lnTo>
                  <a:lnTo>
                    <a:pt x="0" y="8970"/>
                  </a:lnTo>
                  <a:lnTo>
                    <a:pt x="0" y="8970"/>
                  </a:lnTo>
                  <a:lnTo>
                    <a:pt x="68" y="8499"/>
                  </a:lnTo>
                  <a:lnTo>
                    <a:pt x="136" y="8044"/>
                  </a:lnTo>
                  <a:lnTo>
                    <a:pt x="272" y="7605"/>
                  </a:lnTo>
                  <a:lnTo>
                    <a:pt x="375" y="7183"/>
                  </a:lnTo>
                  <a:lnTo>
                    <a:pt x="579" y="6728"/>
                  </a:lnTo>
                  <a:lnTo>
                    <a:pt x="852" y="6321"/>
                  </a:lnTo>
                  <a:lnTo>
                    <a:pt x="1125" y="5899"/>
                  </a:lnTo>
                  <a:lnTo>
                    <a:pt x="1534" y="5492"/>
                  </a:lnTo>
                  <a:lnTo>
                    <a:pt x="1875" y="5102"/>
                  </a:lnTo>
                  <a:lnTo>
                    <a:pt x="2284" y="4712"/>
                  </a:lnTo>
                  <a:lnTo>
                    <a:pt x="2728" y="4339"/>
                  </a:lnTo>
                  <a:lnTo>
                    <a:pt x="3205" y="3981"/>
                  </a:lnTo>
                  <a:lnTo>
                    <a:pt x="3751" y="3624"/>
                  </a:lnTo>
                  <a:lnTo>
                    <a:pt x="4364" y="3266"/>
                  </a:lnTo>
                  <a:lnTo>
                    <a:pt x="4876" y="2957"/>
                  </a:lnTo>
                  <a:lnTo>
                    <a:pt x="5558" y="2632"/>
                  </a:lnTo>
                  <a:lnTo>
                    <a:pt x="6172" y="2340"/>
                  </a:lnTo>
                  <a:lnTo>
                    <a:pt x="6854" y="2063"/>
                  </a:lnTo>
                  <a:lnTo>
                    <a:pt x="7570" y="1803"/>
                  </a:lnTo>
                  <a:lnTo>
                    <a:pt x="8320" y="1543"/>
                  </a:lnTo>
                  <a:lnTo>
                    <a:pt x="9070" y="1316"/>
                  </a:lnTo>
                  <a:lnTo>
                    <a:pt x="9855" y="1088"/>
                  </a:lnTo>
                  <a:lnTo>
                    <a:pt x="10673" y="910"/>
                  </a:lnTo>
                  <a:lnTo>
                    <a:pt x="11560" y="715"/>
                  </a:lnTo>
                  <a:lnTo>
                    <a:pt x="12344" y="552"/>
                  </a:lnTo>
                  <a:lnTo>
                    <a:pt x="13231" y="422"/>
                  </a:lnTo>
                  <a:lnTo>
                    <a:pt x="14117" y="292"/>
                  </a:lnTo>
                  <a:lnTo>
                    <a:pt x="15038" y="195"/>
                  </a:lnTo>
                  <a:lnTo>
                    <a:pt x="15993" y="97"/>
                  </a:lnTo>
                  <a:lnTo>
                    <a:pt x="16913" y="65"/>
                  </a:lnTo>
                  <a:lnTo>
                    <a:pt x="17868" y="0"/>
                  </a:lnTo>
                  <a:lnTo>
                    <a:pt x="18823" y="0"/>
                  </a:lnTo>
                  <a:lnTo>
                    <a:pt x="101142" y="0"/>
                  </a:lnTo>
                  <a:lnTo>
                    <a:pt x="101142" y="0"/>
                  </a:lnTo>
                  <a:lnTo>
                    <a:pt x="102131" y="0"/>
                  </a:lnTo>
                  <a:lnTo>
                    <a:pt x="103086" y="65"/>
                  </a:lnTo>
                  <a:lnTo>
                    <a:pt x="104040" y="97"/>
                  </a:lnTo>
                  <a:lnTo>
                    <a:pt x="104961" y="195"/>
                  </a:lnTo>
                  <a:lnTo>
                    <a:pt x="105848" y="292"/>
                  </a:lnTo>
                  <a:lnTo>
                    <a:pt x="106734" y="422"/>
                  </a:lnTo>
                  <a:lnTo>
                    <a:pt x="107587" y="552"/>
                  </a:lnTo>
                  <a:lnTo>
                    <a:pt x="108473" y="715"/>
                  </a:lnTo>
                  <a:lnTo>
                    <a:pt x="109258" y="910"/>
                  </a:lnTo>
                  <a:lnTo>
                    <a:pt x="110076" y="1088"/>
                  </a:lnTo>
                  <a:lnTo>
                    <a:pt x="110895" y="1316"/>
                  </a:lnTo>
                  <a:lnTo>
                    <a:pt x="111611" y="1543"/>
                  </a:lnTo>
                  <a:lnTo>
                    <a:pt x="112361" y="1803"/>
                  </a:lnTo>
                  <a:lnTo>
                    <a:pt x="113111" y="2063"/>
                  </a:lnTo>
                  <a:lnTo>
                    <a:pt x="113759" y="2340"/>
                  </a:lnTo>
                  <a:lnTo>
                    <a:pt x="114441" y="2632"/>
                  </a:lnTo>
                  <a:lnTo>
                    <a:pt x="115055" y="2957"/>
                  </a:lnTo>
                  <a:lnTo>
                    <a:pt x="115669" y="3266"/>
                  </a:lnTo>
                  <a:lnTo>
                    <a:pt x="116180" y="3624"/>
                  </a:lnTo>
                  <a:lnTo>
                    <a:pt x="116726" y="3981"/>
                  </a:lnTo>
                  <a:lnTo>
                    <a:pt x="117203" y="4339"/>
                  </a:lnTo>
                  <a:lnTo>
                    <a:pt x="117681" y="4712"/>
                  </a:lnTo>
                  <a:lnTo>
                    <a:pt x="118056" y="5102"/>
                  </a:lnTo>
                  <a:lnTo>
                    <a:pt x="118465" y="5492"/>
                  </a:lnTo>
                  <a:lnTo>
                    <a:pt x="118806" y="5899"/>
                  </a:lnTo>
                  <a:lnTo>
                    <a:pt x="119079" y="6321"/>
                  </a:lnTo>
                  <a:lnTo>
                    <a:pt x="119352" y="6728"/>
                  </a:lnTo>
                  <a:lnTo>
                    <a:pt x="119556" y="7183"/>
                  </a:lnTo>
                  <a:lnTo>
                    <a:pt x="119761" y="7605"/>
                  </a:lnTo>
                  <a:lnTo>
                    <a:pt x="119897" y="8044"/>
                  </a:lnTo>
                  <a:lnTo>
                    <a:pt x="119965" y="8499"/>
                  </a:lnTo>
                  <a:lnTo>
                    <a:pt x="119965" y="8970"/>
                  </a:lnTo>
                  <a:lnTo>
                    <a:pt x="119965" y="111013"/>
                  </a:lnTo>
                  <a:lnTo>
                    <a:pt x="119965" y="111013"/>
                  </a:lnTo>
                  <a:lnTo>
                    <a:pt x="119965" y="111468"/>
                  </a:lnTo>
                  <a:lnTo>
                    <a:pt x="119897" y="111906"/>
                  </a:lnTo>
                  <a:lnTo>
                    <a:pt x="119761" y="112361"/>
                  </a:lnTo>
                  <a:lnTo>
                    <a:pt x="119556" y="112800"/>
                  </a:lnTo>
                  <a:lnTo>
                    <a:pt x="119352" y="113255"/>
                  </a:lnTo>
                  <a:lnTo>
                    <a:pt x="119079" y="113678"/>
                  </a:lnTo>
                  <a:lnTo>
                    <a:pt x="118806" y="114084"/>
                  </a:lnTo>
                  <a:lnTo>
                    <a:pt x="118465" y="114507"/>
                  </a:lnTo>
                  <a:lnTo>
                    <a:pt x="118056" y="114897"/>
                  </a:lnTo>
                  <a:lnTo>
                    <a:pt x="117681" y="115270"/>
                  </a:lnTo>
                  <a:lnTo>
                    <a:pt x="117203" y="115660"/>
                  </a:lnTo>
                  <a:lnTo>
                    <a:pt x="116726" y="116018"/>
                  </a:lnTo>
                  <a:lnTo>
                    <a:pt x="116180" y="116359"/>
                  </a:lnTo>
                  <a:lnTo>
                    <a:pt x="115669" y="116717"/>
                  </a:lnTo>
                  <a:lnTo>
                    <a:pt x="115055" y="117042"/>
                  </a:lnTo>
                  <a:lnTo>
                    <a:pt x="114441" y="117351"/>
                  </a:lnTo>
                  <a:lnTo>
                    <a:pt x="113759" y="117643"/>
                  </a:lnTo>
                  <a:lnTo>
                    <a:pt x="113111" y="117936"/>
                  </a:lnTo>
                  <a:lnTo>
                    <a:pt x="112361" y="118196"/>
                  </a:lnTo>
                  <a:lnTo>
                    <a:pt x="111611" y="118439"/>
                  </a:lnTo>
                  <a:lnTo>
                    <a:pt x="110895" y="118667"/>
                  </a:lnTo>
                  <a:lnTo>
                    <a:pt x="110076" y="118894"/>
                  </a:lnTo>
                  <a:lnTo>
                    <a:pt x="109258" y="119089"/>
                  </a:lnTo>
                  <a:lnTo>
                    <a:pt x="108473" y="119284"/>
                  </a:lnTo>
                  <a:lnTo>
                    <a:pt x="107587" y="119431"/>
                  </a:lnTo>
                  <a:lnTo>
                    <a:pt x="106734" y="119561"/>
                  </a:lnTo>
                  <a:lnTo>
                    <a:pt x="105848" y="119691"/>
                  </a:lnTo>
                  <a:lnTo>
                    <a:pt x="104961" y="119788"/>
                  </a:lnTo>
                  <a:lnTo>
                    <a:pt x="104040" y="119886"/>
                  </a:lnTo>
                  <a:lnTo>
                    <a:pt x="103086" y="119918"/>
                  </a:lnTo>
                  <a:lnTo>
                    <a:pt x="102131" y="119951"/>
                  </a:lnTo>
                  <a:lnTo>
                    <a:pt x="101142" y="119983"/>
                  </a:lnTo>
                  <a:lnTo>
                    <a:pt x="18823" y="119983"/>
                  </a:lnTo>
                </a:path>
              </a:pathLst>
            </a:custGeom>
            <a:solidFill>
              <a:srgbClr val="F1F2F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83"/>
            <p:cNvSpPr/>
            <p:nvPr/>
          </p:nvSpPr>
          <p:spPr>
            <a:xfrm>
              <a:off x="3057525" y="3378200"/>
              <a:ext cx="1082675" cy="19192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77"/>
                  </a:moveTo>
                  <a:lnTo>
                    <a:pt x="0" y="0"/>
                  </a:lnTo>
                  <a:lnTo>
                    <a:pt x="119960" y="0"/>
                  </a:lnTo>
                  <a:lnTo>
                    <a:pt x="119960" y="119977"/>
                  </a:lnTo>
                  <a:lnTo>
                    <a:pt x="0" y="119977"/>
                  </a:lnTo>
                </a:path>
              </a:pathLst>
            </a:custGeom>
            <a:solidFill>
              <a:srgbClr val="5859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83"/>
            <p:cNvSpPr/>
            <p:nvPr/>
          </p:nvSpPr>
          <p:spPr>
            <a:xfrm>
              <a:off x="3500438" y="5391150"/>
              <a:ext cx="196850" cy="1968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09" y="119781"/>
                  </a:moveTo>
                  <a:lnTo>
                    <a:pt x="60109" y="119781"/>
                  </a:lnTo>
                  <a:lnTo>
                    <a:pt x="66032" y="119344"/>
                  </a:lnTo>
                  <a:lnTo>
                    <a:pt x="72175" y="118469"/>
                  </a:lnTo>
                  <a:lnTo>
                    <a:pt x="77879" y="117158"/>
                  </a:lnTo>
                  <a:lnTo>
                    <a:pt x="83363" y="114972"/>
                  </a:lnTo>
                  <a:lnTo>
                    <a:pt x="88628" y="112349"/>
                  </a:lnTo>
                  <a:lnTo>
                    <a:pt x="93235" y="109508"/>
                  </a:lnTo>
                  <a:lnTo>
                    <a:pt x="98062" y="106010"/>
                  </a:lnTo>
                  <a:lnTo>
                    <a:pt x="102449" y="102076"/>
                  </a:lnTo>
                  <a:lnTo>
                    <a:pt x="106398" y="97704"/>
                  </a:lnTo>
                  <a:lnTo>
                    <a:pt x="109689" y="93551"/>
                  </a:lnTo>
                  <a:lnTo>
                    <a:pt x="112760" y="88306"/>
                  </a:lnTo>
                  <a:lnTo>
                    <a:pt x="115393" y="83060"/>
                  </a:lnTo>
                  <a:lnTo>
                    <a:pt x="117148" y="77595"/>
                  </a:lnTo>
                  <a:lnTo>
                    <a:pt x="118903" y="71912"/>
                  </a:lnTo>
                  <a:lnTo>
                    <a:pt x="119780" y="65792"/>
                  </a:lnTo>
                  <a:lnTo>
                    <a:pt x="119780" y="59890"/>
                  </a:lnTo>
                  <a:lnTo>
                    <a:pt x="119780" y="59890"/>
                  </a:lnTo>
                  <a:lnTo>
                    <a:pt x="119780" y="53770"/>
                  </a:lnTo>
                  <a:lnTo>
                    <a:pt x="118903" y="47868"/>
                  </a:lnTo>
                  <a:lnTo>
                    <a:pt x="117148" y="42185"/>
                  </a:lnTo>
                  <a:lnTo>
                    <a:pt x="115393" y="36721"/>
                  </a:lnTo>
                  <a:lnTo>
                    <a:pt x="112760" y="31475"/>
                  </a:lnTo>
                  <a:lnTo>
                    <a:pt x="109689" y="26229"/>
                  </a:lnTo>
                  <a:lnTo>
                    <a:pt x="106398" y="22076"/>
                  </a:lnTo>
                  <a:lnTo>
                    <a:pt x="102449" y="17704"/>
                  </a:lnTo>
                  <a:lnTo>
                    <a:pt x="98062" y="13770"/>
                  </a:lnTo>
                  <a:lnTo>
                    <a:pt x="93235" y="10273"/>
                  </a:lnTo>
                  <a:lnTo>
                    <a:pt x="88628" y="7431"/>
                  </a:lnTo>
                  <a:lnTo>
                    <a:pt x="83363" y="4808"/>
                  </a:lnTo>
                  <a:lnTo>
                    <a:pt x="77879" y="3060"/>
                  </a:lnTo>
                  <a:lnTo>
                    <a:pt x="72175" y="1311"/>
                  </a:lnTo>
                  <a:lnTo>
                    <a:pt x="66032" y="437"/>
                  </a:lnTo>
                  <a:lnTo>
                    <a:pt x="60109" y="0"/>
                  </a:lnTo>
                  <a:lnTo>
                    <a:pt x="60109" y="0"/>
                  </a:lnTo>
                  <a:lnTo>
                    <a:pt x="53528" y="437"/>
                  </a:lnTo>
                  <a:lnTo>
                    <a:pt x="48043" y="1311"/>
                  </a:lnTo>
                  <a:lnTo>
                    <a:pt x="41901" y="3060"/>
                  </a:lnTo>
                  <a:lnTo>
                    <a:pt x="36636" y="4808"/>
                  </a:lnTo>
                  <a:lnTo>
                    <a:pt x="31151" y="7431"/>
                  </a:lnTo>
                  <a:lnTo>
                    <a:pt x="26325" y="10273"/>
                  </a:lnTo>
                  <a:lnTo>
                    <a:pt x="21499" y="13770"/>
                  </a:lnTo>
                  <a:lnTo>
                    <a:pt x="17769" y="17704"/>
                  </a:lnTo>
                  <a:lnTo>
                    <a:pt x="13820" y="22076"/>
                  </a:lnTo>
                  <a:lnTo>
                    <a:pt x="10310" y="26229"/>
                  </a:lnTo>
                  <a:lnTo>
                    <a:pt x="7239" y="31475"/>
                  </a:lnTo>
                  <a:lnTo>
                    <a:pt x="4606" y="36721"/>
                  </a:lnTo>
                  <a:lnTo>
                    <a:pt x="2632" y="42185"/>
                  </a:lnTo>
                  <a:lnTo>
                    <a:pt x="1316" y="47868"/>
                  </a:lnTo>
                  <a:lnTo>
                    <a:pt x="438" y="53770"/>
                  </a:lnTo>
                  <a:lnTo>
                    <a:pt x="0" y="59890"/>
                  </a:lnTo>
                  <a:lnTo>
                    <a:pt x="0" y="59890"/>
                  </a:lnTo>
                  <a:lnTo>
                    <a:pt x="438" y="65792"/>
                  </a:lnTo>
                  <a:lnTo>
                    <a:pt x="1316" y="71912"/>
                  </a:lnTo>
                  <a:lnTo>
                    <a:pt x="2632" y="77595"/>
                  </a:lnTo>
                  <a:lnTo>
                    <a:pt x="4606" y="83060"/>
                  </a:lnTo>
                  <a:lnTo>
                    <a:pt x="7239" y="88306"/>
                  </a:lnTo>
                  <a:lnTo>
                    <a:pt x="10310" y="93551"/>
                  </a:lnTo>
                  <a:lnTo>
                    <a:pt x="13820" y="97704"/>
                  </a:lnTo>
                  <a:lnTo>
                    <a:pt x="17769" y="102076"/>
                  </a:lnTo>
                  <a:lnTo>
                    <a:pt x="21499" y="106010"/>
                  </a:lnTo>
                  <a:lnTo>
                    <a:pt x="26325" y="109508"/>
                  </a:lnTo>
                  <a:lnTo>
                    <a:pt x="31151" y="112349"/>
                  </a:lnTo>
                  <a:lnTo>
                    <a:pt x="36636" y="114972"/>
                  </a:lnTo>
                  <a:lnTo>
                    <a:pt x="41901" y="117158"/>
                  </a:lnTo>
                  <a:lnTo>
                    <a:pt x="48043" y="118469"/>
                  </a:lnTo>
                  <a:lnTo>
                    <a:pt x="53528" y="119344"/>
                  </a:lnTo>
                  <a:lnTo>
                    <a:pt x="60109" y="119781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83"/>
            <p:cNvSpPr/>
            <p:nvPr/>
          </p:nvSpPr>
          <p:spPr>
            <a:xfrm>
              <a:off x="3492500" y="3216275"/>
              <a:ext cx="214313" cy="349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118787"/>
                  </a:moveTo>
                  <a:lnTo>
                    <a:pt x="109090" y="118787"/>
                  </a:lnTo>
                  <a:lnTo>
                    <a:pt x="111111" y="118787"/>
                  </a:lnTo>
                  <a:lnTo>
                    <a:pt x="113535" y="113939"/>
                  </a:lnTo>
                  <a:lnTo>
                    <a:pt x="115151" y="109090"/>
                  </a:lnTo>
                  <a:lnTo>
                    <a:pt x="116767" y="101818"/>
                  </a:lnTo>
                  <a:lnTo>
                    <a:pt x="118383" y="93333"/>
                  </a:lnTo>
                  <a:lnTo>
                    <a:pt x="118989" y="83636"/>
                  </a:lnTo>
                  <a:lnTo>
                    <a:pt x="119797" y="71515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47272"/>
                  </a:lnTo>
                  <a:lnTo>
                    <a:pt x="118989" y="35151"/>
                  </a:lnTo>
                  <a:lnTo>
                    <a:pt x="118383" y="25454"/>
                  </a:lnTo>
                  <a:lnTo>
                    <a:pt x="116767" y="16969"/>
                  </a:lnTo>
                  <a:lnTo>
                    <a:pt x="115151" y="8484"/>
                  </a:lnTo>
                  <a:lnTo>
                    <a:pt x="113535" y="4848"/>
                  </a:lnTo>
                  <a:lnTo>
                    <a:pt x="111111" y="0"/>
                  </a:lnTo>
                  <a:lnTo>
                    <a:pt x="109090" y="0"/>
                  </a:lnTo>
                  <a:lnTo>
                    <a:pt x="10707" y="0"/>
                  </a:lnTo>
                  <a:lnTo>
                    <a:pt x="10707" y="0"/>
                  </a:lnTo>
                  <a:lnTo>
                    <a:pt x="8686" y="0"/>
                  </a:lnTo>
                  <a:lnTo>
                    <a:pt x="6868" y="4848"/>
                  </a:lnTo>
                  <a:lnTo>
                    <a:pt x="4848" y="8484"/>
                  </a:lnTo>
                  <a:lnTo>
                    <a:pt x="3232" y="16969"/>
                  </a:lnTo>
                  <a:lnTo>
                    <a:pt x="2020" y="25454"/>
                  </a:lnTo>
                  <a:lnTo>
                    <a:pt x="808" y="35151"/>
                  </a:lnTo>
                  <a:lnTo>
                    <a:pt x="404" y="47272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404" y="71515"/>
                  </a:lnTo>
                  <a:lnTo>
                    <a:pt x="808" y="83636"/>
                  </a:lnTo>
                  <a:lnTo>
                    <a:pt x="2020" y="93333"/>
                  </a:lnTo>
                  <a:lnTo>
                    <a:pt x="3232" y="101818"/>
                  </a:lnTo>
                  <a:lnTo>
                    <a:pt x="4848" y="109090"/>
                  </a:lnTo>
                  <a:lnTo>
                    <a:pt x="6868" y="113939"/>
                  </a:lnTo>
                  <a:lnTo>
                    <a:pt x="8686" y="118787"/>
                  </a:lnTo>
                  <a:lnTo>
                    <a:pt x="10707" y="118787"/>
                  </a:lnTo>
                  <a:lnTo>
                    <a:pt x="109090" y="118787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83"/>
            <p:cNvSpPr/>
            <p:nvPr/>
          </p:nvSpPr>
          <p:spPr>
            <a:xfrm>
              <a:off x="3575050" y="3108325"/>
              <a:ext cx="49213" cy="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37" y="119136"/>
                  </a:moveTo>
                  <a:lnTo>
                    <a:pt x="60437" y="119136"/>
                  </a:lnTo>
                  <a:lnTo>
                    <a:pt x="72700" y="117410"/>
                  </a:lnTo>
                  <a:lnTo>
                    <a:pt x="82335" y="113956"/>
                  </a:lnTo>
                  <a:lnTo>
                    <a:pt x="92846" y="108776"/>
                  </a:lnTo>
                  <a:lnTo>
                    <a:pt x="101605" y="101870"/>
                  </a:lnTo>
                  <a:lnTo>
                    <a:pt x="110364" y="92374"/>
                  </a:lnTo>
                  <a:lnTo>
                    <a:pt x="115620" y="83741"/>
                  </a:lnTo>
                  <a:lnTo>
                    <a:pt x="119124" y="71654"/>
                  </a:lnTo>
                  <a:lnTo>
                    <a:pt x="119124" y="59568"/>
                  </a:lnTo>
                  <a:lnTo>
                    <a:pt x="119124" y="59568"/>
                  </a:lnTo>
                  <a:lnTo>
                    <a:pt x="119124" y="47482"/>
                  </a:lnTo>
                  <a:lnTo>
                    <a:pt x="115620" y="35395"/>
                  </a:lnTo>
                  <a:lnTo>
                    <a:pt x="110364" y="27625"/>
                  </a:lnTo>
                  <a:lnTo>
                    <a:pt x="101605" y="18992"/>
                  </a:lnTo>
                  <a:lnTo>
                    <a:pt x="92846" y="10359"/>
                  </a:lnTo>
                  <a:lnTo>
                    <a:pt x="82335" y="5179"/>
                  </a:lnTo>
                  <a:lnTo>
                    <a:pt x="72700" y="1726"/>
                  </a:lnTo>
                  <a:lnTo>
                    <a:pt x="60437" y="0"/>
                  </a:lnTo>
                  <a:lnTo>
                    <a:pt x="60437" y="0"/>
                  </a:lnTo>
                  <a:lnTo>
                    <a:pt x="48175" y="1726"/>
                  </a:lnTo>
                  <a:lnTo>
                    <a:pt x="35912" y="5179"/>
                  </a:lnTo>
                  <a:lnTo>
                    <a:pt x="25401" y="10359"/>
                  </a:lnTo>
                  <a:lnTo>
                    <a:pt x="16642" y="18992"/>
                  </a:lnTo>
                  <a:lnTo>
                    <a:pt x="10510" y="27625"/>
                  </a:lnTo>
                  <a:lnTo>
                    <a:pt x="5255" y="35395"/>
                  </a:lnTo>
                  <a:lnTo>
                    <a:pt x="1751" y="47482"/>
                  </a:lnTo>
                  <a:lnTo>
                    <a:pt x="0" y="59568"/>
                  </a:lnTo>
                  <a:lnTo>
                    <a:pt x="0" y="59568"/>
                  </a:lnTo>
                  <a:lnTo>
                    <a:pt x="1751" y="71654"/>
                  </a:lnTo>
                  <a:lnTo>
                    <a:pt x="5255" y="83741"/>
                  </a:lnTo>
                  <a:lnTo>
                    <a:pt x="10510" y="92374"/>
                  </a:lnTo>
                  <a:lnTo>
                    <a:pt x="16642" y="101870"/>
                  </a:lnTo>
                  <a:lnTo>
                    <a:pt x="25401" y="108776"/>
                  </a:lnTo>
                  <a:lnTo>
                    <a:pt x="35912" y="113956"/>
                  </a:lnTo>
                  <a:lnTo>
                    <a:pt x="48175" y="117410"/>
                  </a:lnTo>
                  <a:lnTo>
                    <a:pt x="60437" y="119136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9" name="Google Shape;1569;p83"/>
          <p:cNvPicPr preferRelativeResize="0"/>
          <p:nvPr/>
        </p:nvPicPr>
        <p:blipFill rotWithShape="1">
          <a:blip r:embed="rId5"/>
          <a:srcRect l="31328" r="31328"/>
          <a:stretch/>
        </p:blipFill>
        <p:spPr>
          <a:xfrm>
            <a:off x="1159009" y="2179275"/>
            <a:ext cx="1885646" cy="3342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584" name="Google Shape;1584;p83"/>
          <p:cNvGrpSpPr/>
          <p:nvPr/>
        </p:nvGrpSpPr>
        <p:grpSpPr>
          <a:xfrm>
            <a:off x="8959509" y="1524000"/>
            <a:ext cx="2206372" cy="4628405"/>
            <a:chOff x="2965450" y="3001963"/>
            <a:chExt cx="1266825" cy="2657475"/>
          </a:xfrm>
        </p:grpSpPr>
        <p:sp>
          <p:nvSpPr>
            <p:cNvPr id="1585" name="Google Shape;1585;p83"/>
            <p:cNvSpPr/>
            <p:nvPr/>
          </p:nvSpPr>
          <p:spPr>
            <a:xfrm>
              <a:off x="2965450" y="3001963"/>
              <a:ext cx="1266825" cy="2657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823" y="119983"/>
                  </a:moveTo>
                  <a:lnTo>
                    <a:pt x="18823" y="119983"/>
                  </a:lnTo>
                  <a:lnTo>
                    <a:pt x="17868" y="119951"/>
                  </a:lnTo>
                  <a:lnTo>
                    <a:pt x="16913" y="119918"/>
                  </a:lnTo>
                  <a:lnTo>
                    <a:pt x="15993" y="119886"/>
                  </a:lnTo>
                  <a:lnTo>
                    <a:pt x="15038" y="119788"/>
                  </a:lnTo>
                  <a:lnTo>
                    <a:pt x="14117" y="119691"/>
                  </a:lnTo>
                  <a:lnTo>
                    <a:pt x="13231" y="119561"/>
                  </a:lnTo>
                  <a:lnTo>
                    <a:pt x="12344" y="119431"/>
                  </a:lnTo>
                  <a:lnTo>
                    <a:pt x="11560" y="119284"/>
                  </a:lnTo>
                  <a:lnTo>
                    <a:pt x="10673" y="119089"/>
                  </a:lnTo>
                  <a:lnTo>
                    <a:pt x="9855" y="118894"/>
                  </a:lnTo>
                  <a:lnTo>
                    <a:pt x="9070" y="118667"/>
                  </a:lnTo>
                  <a:lnTo>
                    <a:pt x="8320" y="118439"/>
                  </a:lnTo>
                  <a:lnTo>
                    <a:pt x="7570" y="118196"/>
                  </a:lnTo>
                  <a:lnTo>
                    <a:pt x="6854" y="117936"/>
                  </a:lnTo>
                  <a:lnTo>
                    <a:pt x="6172" y="117643"/>
                  </a:lnTo>
                  <a:lnTo>
                    <a:pt x="5558" y="117351"/>
                  </a:lnTo>
                  <a:lnTo>
                    <a:pt x="4876" y="117042"/>
                  </a:lnTo>
                  <a:lnTo>
                    <a:pt x="4364" y="116717"/>
                  </a:lnTo>
                  <a:lnTo>
                    <a:pt x="3751" y="116359"/>
                  </a:lnTo>
                  <a:lnTo>
                    <a:pt x="3205" y="116018"/>
                  </a:lnTo>
                  <a:lnTo>
                    <a:pt x="2728" y="115660"/>
                  </a:lnTo>
                  <a:lnTo>
                    <a:pt x="2284" y="115270"/>
                  </a:lnTo>
                  <a:lnTo>
                    <a:pt x="1875" y="114897"/>
                  </a:lnTo>
                  <a:lnTo>
                    <a:pt x="1534" y="114507"/>
                  </a:lnTo>
                  <a:lnTo>
                    <a:pt x="1125" y="114084"/>
                  </a:lnTo>
                  <a:lnTo>
                    <a:pt x="852" y="113678"/>
                  </a:lnTo>
                  <a:lnTo>
                    <a:pt x="579" y="113255"/>
                  </a:lnTo>
                  <a:lnTo>
                    <a:pt x="375" y="112800"/>
                  </a:lnTo>
                  <a:lnTo>
                    <a:pt x="272" y="112361"/>
                  </a:lnTo>
                  <a:lnTo>
                    <a:pt x="136" y="111906"/>
                  </a:lnTo>
                  <a:lnTo>
                    <a:pt x="68" y="111468"/>
                  </a:lnTo>
                  <a:lnTo>
                    <a:pt x="0" y="111013"/>
                  </a:lnTo>
                  <a:lnTo>
                    <a:pt x="0" y="8970"/>
                  </a:lnTo>
                  <a:lnTo>
                    <a:pt x="0" y="8970"/>
                  </a:lnTo>
                  <a:lnTo>
                    <a:pt x="68" y="8499"/>
                  </a:lnTo>
                  <a:lnTo>
                    <a:pt x="136" y="8044"/>
                  </a:lnTo>
                  <a:lnTo>
                    <a:pt x="272" y="7605"/>
                  </a:lnTo>
                  <a:lnTo>
                    <a:pt x="375" y="7183"/>
                  </a:lnTo>
                  <a:lnTo>
                    <a:pt x="579" y="6728"/>
                  </a:lnTo>
                  <a:lnTo>
                    <a:pt x="852" y="6321"/>
                  </a:lnTo>
                  <a:lnTo>
                    <a:pt x="1125" y="5899"/>
                  </a:lnTo>
                  <a:lnTo>
                    <a:pt x="1534" y="5492"/>
                  </a:lnTo>
                  <a:lnTo>
                    <a:pt x="1875" y="5102"/>
                  </a:lnTo>
                  <a:lnTo>
                    <a:pt x="2284" y="4712"/>
                  </a:lnTo>
                  <a:lnTo>
                    <a:pt x="2728" y="4339"/>
                  </a:lnTo>
                  <a:lnTo>
                    <a:pt x="3205" y="3981"/>
                  </a:lnTo>
                  <a:lnTo>
                    <a:pt x="3751" y="3624"/>
                  </a:lnTo>
                  <a:lnTo>
                    <a:pt x="4364" y="3266"/>
                  </a:lnTo>
                  <a:lnTo>
                    <a:pt x="4876" y="2957"/>
                  </a:lnTo>
                  <a:lnTo>
                    <a:pt x="5558" y="2632"/>
                  </a:lnTo>
                  <a:lnTo>
                    <a:pt x="6172" y="2340"/>
                  </a:lnTo>
                  <a:lnTo>
                    <a:pt x="6854" y="2063"/>
                  </a:lnTo>
                  <a:lnTo>
                    <a:pt x="7570" y="1803"/>
                  </a:lnTo>
                  <a:lnTo>
                    <a:pt x="8320" y="1543"/>
                  </a:lnTo>
                  <a:lnTo>
                    <a:pt x="9070" y="1316"/>
                  </a:lnTo>
                  <a:lnTo>
                    <a:pt x="9855" y="1088"/>
                  </a:lnTo>
                  <a:lnTo>
                    <a:pt x="10673" y="910"/>
                  </a:lnTo>
                  <a:lnTo>
                    <a:pt x="11560" y="715"/>
                  </a:lnTo>
                  <a:lnTo>
                    <a:pt x="12344" y="552"/>
                  </a:lnTo>
                  <a:lnTo>
                    <a:pt x="13231" y="422"/>
                  </a:lnTo>
                  <a:lnTo>
                    <a:pt x="14117" y="292"/>
                  </a:lnTo>
                  <a:lnTo>
                    <a:pt x="15038" y="195"/>
                  </a:lnTo>
                  <a:lnTo>
                    <a:pt x="15993" y="97"/>
                  </a:lnTo>
                  <a:lnTo>
                    <a:pt x="16913" y="65"/>
                  </a:lnTo>
                  <a:lnTo>
                    <a:pt x="17868" y="0"/>
                  </a:lnTo>
                  <a:lnTo>
                    <a:pt x="18823" y="0"/>
                  </a:lnTo>
                  <a:lnTo>
                    <a:pt x="101142" y="0"/>
                  </a:lnTo>
                  <a:lnTo>
                    <a:pt x="101142" y="0"/>
                  </a:lnTo>
                  <a:lnTo>
                    <a:pt x="102131" y="0"/>
                  </a:lnTo>
                  <a:lnTo>
                    <a:pt x="103086" y="65"/>
                  </a:lnTo>
                  <a:lnTo>
                    <a:pt x="104040" y="97"/>
                  </a:lnTo>
                  <a:lnTo>
                    <a:pt x="104961" y="195"/>
                  </a:lnTo>
                  <a:lnTo>
                    <a:pt x="105848" y="292"/>
                  </a:lnTo>
                  <a:lnTo>
                    <a:pt x="106734" y="422"/>
                  </a:lnTo>
                  <a:lnTo>
                    <a:pt x="107587" y="552"/>
                  </a:lnTo>
                  <a:lnTo>
                    <a:pt x="108473" y="715"/>
                  </a:lnTo>
                  <a:lnTo>
                    <a:pt x="109258" y="910"/>
                  </a:lnTo>
                  <a:lnTo>
                    <a:pt x="110076" y="1088"/>
                  </a:lnTo>
                  <a:lnTo>
                    <a:pt x="110895" y="1316"/>
                  </a:lnTo>
                  <a:lnTo>
                    <a:pt x="111611" y="1543"/>
                  </a:lnTo>
                  <a:lnTo>
                    <a:pt x="112361" y="1803"/>
                  </a:lnTo>
                  <a:lnTo>
                    <a:pt x="113111" y="2063"/>
                  </a:lnTo>
                  <a:lnTo>
                    <a:pt x="113759" y="2340"/>
                  </a:lnTo>
                  <a:lnTo>
                    <a:pt x="114441" y="2632"/>
                  </a:lnTo>
                  <a:lnTo>
                    <a:pt x="115055" y="2957"/>
                  </a:lnTo>
                  <a:lnTo>
                    <a:pt x="115669" y="3266"/>
                  </a:lnTo>
                  <a:lnTo>
                    <a:pt x="116180" y="3624"/>
                  </a:lnTo>
                  <a:lnTo>
                    <a:pt x="116726" y="3981"/>
                  </a:lnTo>
                  <a:lnTo>
                    <a:pt x="117203" y="4339"/>
                  </a:lnTo>
                  <a:lnTo>
                    <a:pt x="117681" y="4712"/>
                  </a:lnTo>
                  <a:lnTo>
                    <a:pt x="118056" y="5102"/>
                  </a:lnTo>
                  <a:lnTo>
                    <a:pt x="118465" y="5492"/>
                  </a:lnTo>
                  <a:lnTo>
                    <a:pt x="118806" y="5899"/>
                  </a:lnTo>
                  <a:lnTo>
                    <a:pt x="119079" y="6321"/>
                  </a:lnTo>
                  <a:lnTo>
                    <a:pt x="119352" y="6728"/>
                  </a:lnTo>
                  <a:lnTo>
                    <a:pt x="119556" y="7183"/>
                  </a:lnTo>
                  <a:lnTo>
                    <a:pt x="119761" y="7605"/>
                  </a:lnTo>
                  <a:lnTo>
                    <a:pt x="119897" y="8044"/>
                  </a:lnTo>
                  <a:lnTo>
                    <a:pt x="119965" y="8499"/>
                  </a:lnTo>
                  <a:lnTo>
                    <a:pt x="119965" y="8970"/>
                  </a:lnTo>
                  <a:lnTo>
                    <a:pt x="119965" y="111013"/>
                  </a:lnTo>
                  <a:lnTo>
                    <a:pt x="119965" y="111013"/>
                  </a:lnTo>
                  <a:lnTo>
                    <a:pt x="119965" y="111468"/>
                  </a:lnTo>
                  <a:lnTo>
                    <a:pt x="119897" y="111906"/>
                  </a:lnTo>
                  <a:lnTo>
                    <a:pt x="119761" y="112361"/>
                  </a:lnTo>
                  <a:lnTo>
                    <a:pt x="119556" y="112800"/>
                  </a:lnTo>
                  <a:lnTo>
                    <a:pt x="119352" y="113255"/>
                  </a:lnTo>
                  <a:lnTo>
                    <a:pt x="119079" y="113678"/>
                  </a:lnTo>
                  <a:lnTo>
                    <a:pt x="118806" y="114084"/>
                  </a:lnTo>
                  <a:lnTo>
                    <a:pt x="118465" y="114507"/>
                  </a:lnTo>
                  <a:lnTo>
                    <a:pt x="118056" y="114897"/>
                  </a:lnTo>
                  <a:lnTo>
                    <a:pt x="117681" y="115270"/>
                  </a:lnTo>
                  <a:lnTo>
                    <a:pt x="117203" y="115660"/>
                  </a:lnTo>
                  <a:lnTo>
                    <a:pt x="116726" y="116018"/>
                  </a:lnTo>
                  <a:lnTo>
                    <a:pt x="116180" y="116359"/>
                  </a:lnTo>
                  <a:lnTo>
                    <a:pt x="115669" y="116717"/>
                  </a:lnTo>
                  <a:lnTo>
                    <a:pt x="115055" y="117042"/>
                  </a:lnTo>
                  <a:lnTo>
                    <a:pt x="114441" y="117351"/>
                  </a:lnTo>
                  <a:lnTo>
                    <a:pt x="113759" y="117643"/>
                  </a:lnTo>
                  <a:lnTo>
                    <a:pt x="113111" y="117936"/>
                  </a:lnTo>
                  <a:lnTo>
                    <a:pt x="112361" y="118196"/>
                  </a:lnTo>
                  <a:lnTo>
                    <a:pt x="111611" y="118439"/>
                  </a:lnTo>
                  <a:lnTo>
                    <a:pt x="110895" y="118667"/>
                  </a:lnTo>
                  <a:lnTo>
                    <a:pt x="110076" y="118894"/>
                  </a:lnTo>
                  <a:lnTo>
                    <a:pt x="109258" y="119089"/>
                  </a:lnTo>
                  <a:lnTo>
                    <a:pt x="108473" y="119284"/>
                  </a:lnTo>
                  <a:lnTo>
                    <a:pt x="107587" y="119431"/>
                  </a:lnTo>
                  <a:lnTo>
                    <a:pt x="106734" y="119561"/>
                  </a:lnTo>
                  <a:lnTo>
                    <a:pt x="105848" y="119691"/>
                  </a:lnTo>
                  <a:lnTo>
                    <a:pt x="104961" y="119788"/>
                  </a:lnTo>
                  <a:lnTo>
                    <a:pt x="104040" y="119886"/>
                  </a:lnTo>
                  <a:lnTo>
                    <a:pt x="103086" y="119918"/>
                  </a:lnTo>
                  <a:lnTo>
                    <a:pt x="102131" y="119951"/>
                  </a:lnTo>
                  <a:lnTo>
                    <a:pt x="101142" y="119983"/>
                  </a:lnTo>
                  <a:lnTo>
                    <a:pt x="18823" y="119983"/>
                  </a:lnTo>
                </a:path>
              </a:pathLst>
            </a:custGeom>
            <a:solidFill>
              <a:srgbClr val="F1F2F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83"/>
            <p:cNvSpPr/>
            <p:nvPr/>
          </p:nvSpPr>
          <p:spPr>
            <a:xfrm>
              <a:off x="3057525" y="3378200"/>
              <a:ext cx="1082675" cy="19192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77"/>
                  </a:moveTo>
                  <a:lnTo>
                    <a:pt x="0" y="0"/>
                  </a:lnTo>
                  <a:lnTo>
                    <a:pt x="119960" y="0"/>
                  </a:lnTo>
                  <a:lnTo>
                    <a:pt x="119960" y="119977"/>
                  </a:lnTo>
                  <a:lnTo>
                    <a:pt x="0" y="119977"/>
                  </a:lnTo>
                </a:path>
              </a:pathLst>
            </a:custGeom>
            <a:solidFill>
              <a:srgbClr val="5859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83"/>
            <p:cNvSpPr/>
            <p:nvPr/>
          </p:nvSpPr>
          <p:spPr>
            <a:xfrm>
              <a:off x="3500438" y="5391150"/>
              <a:ext cx="196850" cy="1968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09" y="119781"/>
                  </a:moveTo>
                  <a:lnTo>
                    <a:pt x="60109" y="119781"/>
                  </a:lnTo>
                  <a:lnTo>
                    <a:pt x="66032" y="119344"/>
                  </a:lnTo>
                  <a:lnTo>
                    <a:pt x="72175" y="118469"/>
                  </a:lnTo>
                  <a:lnTo>
                    <a:pt x="77879" y="117158"/>
                  </a:lnTo>
                  <a:lnTo>
                    <a:pt x="83363" y="114972"/>
                  </a:lnTo>
                  <a:lnTo>
                    <a:pt x="88628" y="112349"/>
                  </a:lnTo>
                  <a:lnTo>
                    <a:pt x="93235" y="109508"/>
                  </a:lnTo>
                  <a:lnTo>
                    <a:pt x="98062" y="106010"/>
                  </a:lnTo>
                  <a:lnTo>
                    <a:pt x="102449" y="102076"/>
                  </a:lnTo>
                  <a:lnTo>
                    <a:pt x="106398" y="97704"/>
                  </a:lnTo>
                  <a:lnTo>
                    <a:pt x="109689" y="93551"/>
                  </a:lnTo>
                  <a:lnTo>
                    <a:pt x="112760" y="88306"/>
                  </a:lnTo>
                  <a:lnTo>
                    <a:pt x="115393" y="83060"/>
                  </a:lnTo>
                  <a:lnTo>
                    <a:pt x="117148" y="77595"/>
                  </a:lnTo>
                  <a:lnTo>
                    <a:pt x="118903" y="71912"/>
                  </a:lnTo>
                  <a:lnTo>
                    <a:pt x="119780" y="65792"/>
                  </a:lnTo>
                  <a:lnTo>
                    <a:pt x="119780" y="59890"/>
                  </a:lnTo>
                  <a:lnTo>
                    <a:pt x="119780" y="59890"/>
                  </a:lnTo>
                  <a:lnTo>
                    <a:pt x="119780" y="53770"/>
                  </a:lnTo>
                  <a:lnTo>
                    <a:pt x="118903" y="47868"/>
                  </a:lnTo>
                  <a:lnTo>
                    <a:pt x="117148" y="42185"/>
                  </a:lnTo>
                  <a:lnTo>
                    <a:pt x="115393" y="36721"/>
                  </a:lnTo>
                  <a:lnTo>
                    <a:pt x="112760" y="31475"/>
                  </a:lnTo>
                  <a:lnTo>
                    <a:pt x="109689" y="26229"/>
                  </a:lnTo>
                  <a:lnTo>
                    <a:pt x="106398" y="22076"/>
                  </a:lnTo>
                  <a:lnTo>
                    <a:pt x="102449" y="17704"/>
                  </a:lnTo>
                  <a:lnTo>
                    <a:pt x="98062" y="13770"/>
                  </a:lnTo>
                  <a:lnTo>
                    <a:pt x="93235" y="10273"/>
                  </a:lnTo>
                  <a:lnTo>
                    <a:pt x="88628" y="7431"/>
                  </a:lnTo>
                  <a:lnTo>
                    <a:pt x="83363" y="4808"/>
                  </a:lnTo>
                  <a:lnTo>
                    <a:pt x="77879" y="3060"/>
                  </a:lnTo>
                  <a:lnTo>
                    <a:pt x="72175" y="1311"/>
                  </a:lnTo>
                  <a:lnTo>
                    <a:pt x="66032" y="437"/>
                  </a:lnTo>
                  <a:lnTo>
                    <a:pt x="60109" y="0"/>
                  </a:lnTo>
                  <a:lnTo>
                    <a:pt x="60109" y="0"/>
                  </a:lnTo>
                  <a:lnTo>
                    <a:pt x="53528" y="437"/>
                  </a:lnTo>
                  <a:lnTo>
                    <a:pt x="48043" y="1311"/>
                  </a:lnTo>
                  <a:lnTo>
                    <a:pt x="41901" y="3060"/>
                  </a:lnTo>
                  <a:lnTo>
                    <a:pt x="36636" y="4808"/>
                  </a:lnTo>
                  <a:lnTo>
                    <a:pt x="31151" y="7431"/>
                  </a:lnTo>
                  <a:lnTo>
                    <a:pt x="26325" y="10273"/>
                  </a:lnTo>
                  <a:lnTo>
                    <a:pt x="21499" y="13770"/>
                  </a:lnTo>
                  <a:lnTo>
                    <a:pt x="17769" y="17704"/>
                  </a:lnTo>
                  <a:lnTo>
                    <a:pt x="13820" y="22076"/>
                  </a:lnTo>
                  <a:lnTo>
                    <a:pt x="10310" y="26229"/>
                  </a:lnTo>
                  <a:lnTo>
                    <a:pt x="7239" y="31475"/>
                  </a:lnTo>
                  <a:lnTo>
                    <a:pt x="4606" y="36721"/>
                  </a:lnTo>
                  <a:lnTo>
                    <a:pt x="2632" y="42185"/>
                  </a:lnTo>
                  <a:lnTo>
                    <a:pt x="1316" y="47868"/>
                  </a:lnTo>
                  <a:lnTo>
                    <a:pt x="438" y="53770"/>
                  </a:lnTo>
                  <a:lnTo>
                    <a:pt x="0" y="59890"/>
                  </a:lnTo>
                  <a:lnTo>
                    <a:pt x="0" y="59890"/>
                  </a:lnTo>
                  <a:lnTo>
                    <a:pt x="438" y="65792"/>
                  </a:lnTo>
                  <a:lnTo>
                    <a:pt x="1316" y="71912"/>
                  </a:lnTo>
                  <a:lnTo>
                    <a:pt x="2632" y="77595"/>
                  </a:lnTo>
                  <a:lnTo>
                    <a:pt x="4606" y="83060"/>
                  </a:lnTo>
                  <a:lnTo>
                    <a:pt x="7239" y="88306"/>
                  </a:lnTo>
                  <a:lnTo>
                    <a:pt x="10310" y="93551"/>
                  </a:lnTo>
                  <a:lnTo>
                    <a:pt x="13820" y="97704"/>
                  </a:lnTo>
                  <a:lnTo>
                    <a:pt x="17769" y="102076"/>
                  </a:lnTo>
                  <a:lnTo>
                    <a:pt x="21499" y="106010"/>
                  </a:lnTo>
                  <a:lnTo>
                    <a:pt x="26325" y="109508"/>
                  </a:lnTo>
                  <a:lnTo>
                    <a:pt x="31151" y="112349"/>
                  </a:lnTo>
                  <a:lnTo>
                    <a:pt x="36636" y="114972"/>
                  </a:lnTo>
                  <a:lnTo>
                    <a:pt x="41901" y="117158"/>
                  </a:lnTo>
                  <a:lnTo>
                    <a:pt x="48043" y="118469"/>
                  </a:lnTo>
                  <a:lnTo>
                    <a:pt x="53528" y="119344"/>
                  </a:lnTo>
                  <a:lnTo>
                    <a:pt x="60109" y="119781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83"/>
            <p:cNvSpPr/>
            <p:nvPr/>
          </p:nvSpPr>
          <p:spPr>
            <a:xfrm>
              <a:off x="3492500" y="3216275"/>
              <a:ext cx="214313" cy="349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118787"/>
                  </a:moveTo>
                  <a:lnTo>
                    <a:pt x="109090" y="118787"/>
                  </a:lnTo>
                  <a:lnTo>
                    <a:pt x="111111" y="118787"/>
                  </a:lnTo>
                  <a:lnTo>
                    <a:pt x="113535" y="113939"/>
                  </a:lnTo>
                  <a:lnTo>
                    <a:pt x="115151" y="109090"/>
                  </a:lnTo>
                  <a:lnTo>
                    <a:pt x="116767" y="101818"/>
                  </a:lnTo>
                  <a:lnTo>
                    <a:pt x="118383" y="93333"/>
                  </a:lnTo>
                  <a:lnTo>
                    <a:pt x="118989" y="83636"/>
                  </a:lnTo>
                  <a:lnTo>
                    <a:pt x="119797" y="71515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59393"/>
                  </a:lnTo>
                  <a:lnTo>
                    <a:pt x="119797" y="47272"/>
                  </a:lnTo>
                  <a:lnTo>
                    <a:pt x="118989" y="35151"/>
                  </a:lnTo>
                  <a:lnTo>
                    <a:pt x="118383" y="25454"/>
                  </a:lnTo>
                  <a:lnTo>
                    <a:pt x="116767" y="16969"/>
                  </a:lnTo>
                  <a:lnTo>
                    <a:pt x="115151" y="8484"/>
                  </a:lnTo>
                  <a:lnTo>
                    <a:pt x="113535" y="4848"/>
                  </a:lnTo>
                  <a:lnTo>
                    <a:pt x="111111" y="0"/>
                  </a:lnTo>
                  <a:lnTo>
                    <a:pt x="109090" y="0"/>
                  </a:lnTo>
                  <a:lnTo>
                    <a:pt x="10707" y="0"/>
                  </a:lnTo>
                  <a:lnTo>
                    <a:pt x="10707" y="0"/>
                  </a:lnTo>
                  <a:lnTo>
                    <a:pt x="8686" y="0"/>
                  </a:lnTo>
                  <a:lnTo>
                    <a:pt x="6868" y="4848"/>
                  </a:lnTo>
                  <a:lnTo>
                    <a:pt x="4848" y="8484"/>
                  </a:lnTo>
                  <a:lnTo>
                    <a:pt x="3232" y="16969"/>
                  </a:lnTo>
                  <a:lnTo>
                    <a:pt x="2020" y="25454"/>
                  </a:lnTo>
                  <a:lnTo>
                    <a:pt x="808" y="35151"/>
                  </a:lnTo>
                  <a:lnTo>
                    <a:pt x="404" y="47272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0" y="59393"/>
                  </a:lnTo>
                  <a:lnTo>
                    <a:pt x="404" y="71515"/>
                  </a:lnTo>
                  <a:lnTo>
                    <a:pt x="808" y="83636"/>
                  </a:lnTo>
                  <a:lnTo>
                    <a:pt x="2020" y="93333"/>
                  </a:lnTo>
                  <a:lnTo>
                    <a:pt x="3232" y="101818"/>
                  </a:lnTo>
                  <a:lnTo>
                    <a:pt x="4848" y="109090"/>
                  </a:lnTo>
                  <a:lnTo>
                    <a:pt x="6868" y="113939"/>
                  </a:lnTo>
                  <a:lnTo>
                    <a:pt x="8686" y="118787"/>
                  </a:lnTo>
                  <a:lnTo>
                    <a:pt x="10707" y="118787"/>
                  </a:lnTo>
                  <a:lnTo>
                    <a:pt x="109090" y="118787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83"/>
            <p:cNvSpPr/>
            <p:nvPr/>
          </p:nvSpPr>
          <p:spPr>
            <a:xfrm>
              <a:off x="3575050" y="3108325"/>
              <a:ext cx="49213" cy="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37" y="119136"/>
                  </a:moveTo>
                  <a:lnTo>
                    <a:pt x="60437" y="119136"/>
                  </a:lnTo>
                  <a:lnTo>
                    <a:pt x="72700" y="117410"/>
                  </a:lnTo>
                  <a:lnTo>
                    <a:pt x="82335" y="113956"/>
                  </a:lnTo>
                  <a:lnTo>
                    <a:pt x="92846" y="108776"/>
                  </a:lnTo>
                  <a:lnTo>
                    <a:pt x="101605" y="101870"/>
                  </a:lnTo>
                  <a:lnTo>
                    <a:pt x="110364" y="92374"/>
                  </a:lnTo>
                  <a:lnTo>
                    <a:pt x="115620" y="83741"/>
                  </a:lnTo>
                  <a:lnTo>
                    <a:pt x="119124" y="71654"/>
                  </a:lnTo>
                  <a:lnTo>
                    <a:pt x="119124" y="59568"/>
                  </a:lnTo>
                  <a:lnTo>
                    <a:pt x="119124" y="59568"/>
                  </a:lnTo>
                  <a:lnTo>
                    <a:pt x="119124" y="47482"/>
                  </a:lnTo>
                  <a:lnTo>
                    <a:pt x="115620" y="35395"/>
                  </a:lnTo>
                  <a:lnTo>
                    <a:pt x="110364" y="27625"/>
                  </a:lnTo>
                  <a:lnTo>
                    <a:pt x="101605" y="18992"/>
                  </a:lnTo>
                  <a:lnTo>
                    <a:pt x="92846" y="10359"/>
                  </a:lnTo>
                  <a:lnTo>
                    <a:pt x="82335" y="5179"/>
                  </a:lnTo>
                  <a:lnTo>
                    <a:pt x="72700" y="1726"/>
                  </a:lnTo>
                  <a:lnTo>
                    <a:pt x="60437" y="0"/>
                  </a:lnTo>
                  <a:lnTo>
                    <a:pt x="60437" y="0"/>
                  </a:lnTo>
                  <a:lnTo>
                    <a:pt x="48175" y="1726"/>
                  </a:lnTo>
                  <a:lnTo>
                    <a:pt x="35912" y="5179"/>
                  </a:lnTo>
                  <a:lnTo>
                    <a:pt x="25401" y="10359"/>
                  </a:lnTo>
                  <a:lnTo>
                    <a:pt x="16642" y="18992"/>
                  </a:lnTo>
                  <a:lnTo>
                    <a:pt x="10510" y="27625"/>
                  </a:lnTo>
                  <a:lnTo>
                    <a:pt x="5255" y="35395"/>
                  </a:lnTo>
                  <a:lnTo>
                    <a:pt x="1751" y="47482"/>
                  </a:lnTo>
                  <a:lnTo>
                    <a:pt x="0" y="59568"/>
                  </a:lnTo>
                  <a:lnTo>
                    <a:pt x="0" y="59568"/>
                  </a:lnTo>
                  <a:lnTo>
                    <a:pt x="1751" y="71654"/>
                  </a:lnTo>
                  <a:lnTo>
                    <a:pt x="5255" y="83741"/>
                  </a:lnTo>
                  <a:lnTo>
                    <a:pt x="10510" y="92374"/>
                  </a:lnTo>
                  <a:lnTo>
                    <a:pt x="16642" y="101870"/>
                  </a:lnTo>
                  <a:lnTo>
                    <a:pt x="25401" y="108776"/>
                  </a:lnTo>
                  <a:lnTo>
                    <a:pt x="35912" y="113956"/>
                  </a:lnTo>
                  <a:lnTo>
                    <a:pt x="48175" y="117410"/>
                  </a:lnTo>
                  <a:lnTo>
                    <a:pt x="60437" y="119136"/>
                  </a:lnTo>
                </a:path>
              </a:pathLst>
            </a:custGeom>
            <a:solidFill>
              <a:srgbClr val="E6E7E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0" name="Google Shape;1590;p83"/>
          <p:cNvPicPr preferRelativeResize="0"/>
          <p:nvPr/>
        </p:nvPicPr>
        <p:blipFill rotWithShape="1">
          <a:blip r:embed="rId5"/>
          <a:srcRect l="31328" r="31328"/>
          <a:stretch/>
        </p:blipFill>
        <p:spPr>
          <a:xfrm>
            <a:off x="9119872" y="2179275"/>
            <a:ext cx="1885646" cy="3342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591" name="Google Shape;1591;p83"/>
          <p:cNvSpPr txBox="1"/>
          <p:nvPr/>
        </p:nvSpPr>
        <p:spPr>
          <a:xfrm>
            <a:off x="0" y="594947"/>
            <a:ext cx="12192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Elo’s </a:t>
            </a:r>
            <a:r>
              <a:rPr lang="en-US" sz="34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rPr>
              <a:t>Rating System</a:t>
            </a:r>
            <a:endParaRPr sz="3400" dirty="0">
              <a:solidFill>
                <a:srgbClr val="E7E7E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oogle Shape;254;p24">
            <a:extLst>
              <a:ext uri="{FF2B5EF4-FFF2-40B4-BE49-F238E27FC236}">
                <a16:creationId xmlns:a16="http://schemas.microsoft.com/office/drawing/2014/main" id="{33133490-EEBA-4D9B-B00B-9BA5A6DA1AF4}"/>
              </a:ext>
            </a:extLst>
          </p:cNvPr>
          <p:cNvPicPr preferRelativeResize="0"/>
          <p:nvPr/>
        </p:nvPicPr>
        <p:blipFill rotWithShape="1">
          <a:blip r:embed="rId6"/>
          <a:srcRect t="4199" b="4199"/>
          <a:stretch/>
        </p:blipFill>
        <p:spPr>
          <a:xfrm>
            <a:off x="1593577" y="2414651"/>
            <a:ext cx="1014349" cy="1014349"/>
          </a:xfrm>
          <a:prstGeom prst="ellipse">
            <a:avLst/>
          </a:prstGeom>
          <a:noFill/>
          <a:ln w="88900" cap="flat" cmpd="sng">
            <a:solidFill>
              <a:srgbClr val="E7E7E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" name="Google Shape;254;p24">
            <a:extLst>
              <a:ext uri="{FF2B5EF4-FFF2-40B4-BE49-F238E27FC236}">
                <a16:creationId xmlns:a16="http://schemas.microsoft.com/office/drawing/2014/main" id="{C8013A0E-755D-474D-A302-B02F0C9206DC}"/>
              </a:ext>
            </a:extLst>
          </p:cNvPr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9555520" y="2414650"/>
            <a:ext cx="1014349" cy="1014349"/>
          </a:xfrm>
          <a:prstGeom prst="ellipse">
            <a:avLst/>
          </a:prstGeom>
          <a:noFill/>
          <a:ln w="88900" cap="flat" cmpd="sng">
            <a:solidFill>
              <a:srgbClr val="E7E7E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" name="Google Shape;1519;p81">
            <a:extLst>
              <a:ext uri="{FF2B5EF4-FFF2-40B4-BE49-F238E27FC236}">
                <a16:creationId xmlns:a16="http://schemas.microsoft.com/office/drawing/2014/main" id="{FA3A28DA-CC28-47B1-9D6F-17DB8D378B9E}"/>
              </a:ext>
            </a:extLst>
          </p:cNvPr>
          <p:cNvSpPr/>
          <p:nvPr/>
        </p:nvSpPr>
        <p:spPr>
          <a:xfrm>
            <a:off x="1844719" y="3622758"/>
            <a:ext cx="512064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519;p81">
            <a:extLst>
              <a:ext uri="{FF2B5EF4-FFF2-40B4-BE49-F238E27FC236}">
                <a16:creationId xmlns:a16="http://schemas.microsoft.com/office/drawing/2014/main" id="{1FA32201-D1F5-4252-BCF7-3F99B26EFA56}"/>
              </a:ext>
            </a:extLst>
          </p:cNvPr>
          <p:cNvSpPr/>
          <p:nvPr/>
        </p:nvSpPr>
        <p:spPr>
          <a:xfrm>
            <a:off x="9806662" y="3638010"/>
            <a:ext cx="512064" cy="27432"/>
          </a:xfrm>
          <a:prstGeom prst="rect">
            <a:avLst/>
          </a:prstGeom>
          <a:solidFill>
            <a:srgbClr val="00BB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A704A-14AA-47AB-BFDE-5FC83EFFA55F}"/>
              </a:ext>
            </a:extLst>
          </p:cNvPr>
          <p:cNvSpPr txBox="1"/>
          <p:nvPr/>
        </p:nvSpPr>
        <p:spPr>
          <a:xfrm>
            <a:off x="1349313" y="3776498"/>
            <a:ext cx="1502876" cy="307777"/>
          </a:xfrm>
          <a:prstGeom prst="rect">
            <a:avLst/>
          </a:prstGeom>
          <a:solidFill>
            <a:srgbClr val="CFCFC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John Doe</a:t>
            </a:r>
            <a:endParaRPr lang="en-US" sz="1400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9C9EF8-0044-4915-8056-52069AADD97F}"/>
              </a:ext>
            </a:extLst>
          </p:cNvPr>
          <p:cNvSpPr txBox="1"/>
          <p:nvPr/>
        </p:nvSpPr>
        <p:spPr>
          <a:xfrm>
            <a:off x="9311256" y="3776497"/>
            <a:ext cx="1502876" cy="307777"/>
          </a:xfrm>
          <a:prstGeom prst="rect">
            <a:avLst/>
          </a:prstGeom>
          <a:solidFill>
            <a:srgbClr val="CFCFC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BBFE"/>
                </a:solidFill>
                <a:latin typeface="Open Sans"/>
                <a:ea typeface="Open Sans"/>
                <a:cs typeface="Open Sans"/>
                <a:sym typeface="Open Sans"/>
              </a:rPr>
              <a:t>Jane Doe</a:t>
            </a:r>
            <a:endParaRPr lang="en-US" sz="1400" dirty="0">
              <a:solidFill>
                <a:srgbClr val="00BB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DD22E6-0D71-430D-A20D-40E5E5D2F2CB}"/>
              </a:ext>
            </a:extLst>
          </p:cNvPr>
          <p:cNvSpPr txBox="1"/>
          <p:nvPr/>
        </p:nvSpPr>
        <p:spPr>
          <a:xfrm>
            <a:off x="1675507" y="4185552"/>
            <a:ext cx="932419" cy="246221"/>
          </a:xfrm>
          <a:prstGeom prst="rect">
            <a:avLst/>
          </a:prstGeom>
          <a:solidFill>
            <a:srgbClr val="CFCFC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Rated: 1000</a:t>
            </a:r>
            <a:endParaRPr lang="en-US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36AD99-816A-4E69-8119-41533B4D407F}"/>
              </a:ext>
            </a:extLst>
          </p:cNvPr>
          <p:cNvSpPr txBox="1"/>
          <p:nvPr/>
        </p:nvSpPr>
        <p:spPr>
          <a:xfrm>
            <a:off x="9596484" y="4185551"/>
            <a:ext cx="932419" cy="246221"/>
          </a:xfrm>
          <a:prstGeom prst="rect">
            <a:avLst/>
          </a:prstGeom>
          <a:solidFill>
            <a:srgbClr val="CFCFC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Rated: 1400</a:t>
            </a:r>
            <a:endParaRPr lang="en-US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208;p21">
            <a:extLst>
              <a:ext uri="{FF2B5EF4-FFF2-40B4-BE49-F238E27FC236}">
                <a16:creationId xmlns:a16="http://schemas.microsoft.com/office/drawing/2014/main" id="{E4857ACF-C65D-44E1-ACD9-618C629F4544}"/>
              </a:ext>
            </a:extLst>
          </p:cNvPr>
          <p:cNvSpPr/>
          <p:nvPr/>
        </p:nvSpPr>
        <p:spPr>
          <a:xfrm>
            <a:off x="18106" y="6513319"/>
            <a:ext cx="1974900" cy="32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0AB42C-BBED-45B9-B368-C6BEDEE1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75115"/>
              </p:ext>
            </p:extLst>
          </p:nvPr>
        </p:nvGraphicFramePr>
        <p:xfrm>
          <a:off x="3503085" y="2602129"/>
          <a:ext cx="5158356" cy="1796676"/>
        </p:xfrm>
        <a:graphic>
          <a:graphicData uri="http://schemas.openxmlformats.org/drawingml/2006/table">
            <a:tbl>
              <a:tblPr firstRow="1" bandRow="1">
                <a:tableStyleId>{9622A523-94C8-4B1F-85F1-3CEE97AD9A12}</a:tableStyleId>
              </a:tblPr>
              <a:tblGrid>
                <a:gridCol w="1719452">
                  <a:extLst>
                    <a:ext uri="{9D8B030D-6E8A-4147-A177-3AD203B41FA5}">
                      <a16:colId xmlns:a16="http://schemas.microsoft.com/office/drawing/2014/main" val="3627848536"/>
                    </a:ext>
                  </a:extLst>
                </a:gridCol>
                <a:gridCol w="1719452">
                  <a:extLst>
                    <a:ext uri="{9D8B030D-6E8A-4147-A177-3AD203B41FA5}">
                      <a16:colId xmlns:a16="http://schemas.microsoft.com/office/drawing/2014/main" val="4060400550"/>
                    </a:ext>
                  </a:extLst>
                </a:gridCol>
                <a:gridCol w="1719452">
                  <a:extLst>
                    <a:ext uri="{9D8B030D-6E8A-4147-A177-3AD203B41FA5}">
                      <a16:colId xmlns:a16="http://schemas.microsoft.com/office/drawing/2014/main" val="2476164748"/>
                    </a:ext>
                  </a:extLst>
                </a:gridCol>
              </a:tblGrid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Factor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John Doe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Jane Doe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3094103310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Initial Rating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1000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1400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176322090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Expected Score “P(Win)”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1/(1+10) = 1/11 = ~0.091 = ~9.1%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 – 0.091 = 0.909 = ~90.9%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742035962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Actual Score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Win = 1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Loss = 0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4084604575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Rating Adjustment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32*(1 – 0.091) = ~29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32*(1 – .909) = ~-29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3267494472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r>
                        <a:rPr lang="en-US" sz="900" dirty="0"/>
                        <a:t>New Rating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1029</a:t>
                      </a:r>
                    </a:p>
                  </a:txBody>
                  <a:tcPr marL="58031" marR="58031" marT="29016" marB="29016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1371</a:t>
                      </a:r>
                    </a:p>
                  </a:txBody>
                  <a:tcPr marL="58031" marR="58031" marT="29016" marB="29016"/>
                </a:tc>
                <a:extLst>
                  <a:ext uri="{0D108BD9-81ED-4DB2-BD59-A6C34878D82A}">
                    <a16:rowId xmlns:a16="http://schemas.microsoft.com/office/drawing/2014/main" val="1127513506"/>
                  </a:ext>
                </a:extLst>
              </a:tr>
            </a:tbl>
          </a:graphicData>
        </a:graphic>
      </p:graphicFrame>
      <p:sp>
        <p:nvSpPr>
          <p:cNvPr id="65" name="Google Shape;2666;p107">
            <a:extLst>
              <a:ext uri="{FF2B5EF4-FFF2-40B4-BE49-F238E27FC236}">
                <a16:creationId xmlns:a16="http://schemas.microsoft.com/office/drawing/2014/main" id="{E1D15EC7-3268-4A50-B903-A2F740C6D908}"/>
              </a:ext>
            </a:extLst>
          </p:cNvPr>
          <p:cNvSpPr txBox="1"/>
          <p:nvPr/>
        </p:nvSpPr>
        <p:spPr>
          <a:xfrm>
            <a:off x="-13737" y="1210500"/>
            <a:ext cx="121920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rPr>
              <a:t>A Very Quick Example – </a:t>
            </a:r>
            <a:r>
              <a:rPr lang="en-US" sz="1300" i="1" dirty="0">
                <a:solidFill>
                  <a:srgbClr val="E7E7EC"/>
                </a:solidFill>
                <a:latin typeface="Open Sans"/>
                <a:ea typeface="Open Sans"/>
                <a:cs typeface="Open Sans"/>
                <a:sym typeface="Open Sans"/>
              </a:rPr>
              <a:t>An Unexpected Victory</a:t>
            </a:r>
            <a:endParaRPr sz="1300" i="1" dirty="0">
              <a:solidFill>
                <a:srgbClr val="E7E7E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291994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2A2D34"/>
      </a:dk1>
      <a:lt1>
        <a:srgbClr val="FFFFFF"/>
      </a:lt1>
      <a:dk2>
        <a:srgbClr val="2A2D34"/>
      </a:dk2>
      <a:lt2>
        <a:srgbClr val="FFFFFF"/>
      </a:lt2>
      <a:accent1>
        <a:srgbClr val="F15555"/>
      </a:accent1>
      <a:accent2>
        <a:srgbClr val="D04E5A"/>
      </a:accent2>
      <a:accent3>
        <a:srgbClr val="AF475F"/>
      </a:accent3>
      <a:accent4>
        <a:srgbClr val="8D3F63"/>
      </a:accent4>
      <a:accent5>
        <a:srgbClr val="6C3868"/>
      </a:accent5>
      <a:accent6>
        <a:srgbClr val="4B316D"/>
      </a:accent6>
      <a:hlink>
        <a:srgbClr val="F15555"/>
      </a:hlink>
      <a:folHlink>
        <a:srgbClr val="F155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webextension1.xml><?xml version="1.0" encoding="utf-8"?>
<we:webextension xmlns:we="http://schemas.microsoft.com/office/webextensions/webextension/2010/11" id="{D3795782-C2B4-4CB0-B3B4-DA0D8D199CBC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desmos.com/calculator/l91z4kpwup&quot;,&quot;values&quot;:{},&quot;data&quot;:{&quot;uri&quot;:&quot;www.desmos.com/calculator/l91z4kpwup&quot;},&quot;secure&quot;:false}],&quot;name&quot;:&quot;www.desmos.com/calculator/l91z4kpwup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3795782-C2B4-4CB0-B3B4-DA0D8D199CBC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desmos.com/calculator/bwsyxpqw1j&quot;,&quot;values&quot;:{},&quot;data&quot;:{&quot;uri&quot;:&quot;www.desmos.com/calculator/bwsyxpqw1j&quot;},&quot;secure&quot;:false}],&quot;name&quot;:&quot;www.desmos.com/calculator/bwsyxpqw1j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6285</TotalTime>
  <Words>1843</Words>
  <Application>Microsoft Office PowerPoint</Application>
  <PresentationFormat>Widescreen</PresentationFormat>
  <Paragraphs>493</Paragraphs>
  <Slides>33</Slides>
  <Notes>32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Open Sans</vt:lpstr>
      <vt:lpstr>Calibri</vt:lpstr>
      <vt:lpstr>Bookman Old Style</vt:lpstr>
      <vt:lpstr>Franklin Gothic Book</vt:lpstr>
      <vt:lpstr>Arial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</dc:creator>
  <cp:lastModifiedBy>Douglas Bowen</cp:lastModifiedBy>
  <cp:revision>69</cp:revision>
  <dcterms:modified xsi:type="dcterms:W3CDTF">2021-12-13T17:08:06Z</dcterms:modified>
</cp:coreProperties>
</file>